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tlF9gjVCquq91EvWDqbUU81Kq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9"/>
  </p:normalViewPr>
  <p:slideViewPr>
    <p:cSldViewPr snapToGrid="0">
      <p:cViewPr varScale="1">
        <p:scale>
          <a:sx n="114" d="100"/>
          <a:sy n="114"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carecdn.com/6a384041-e914-45c3-9285-35057b4c8da6/"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myamericannurse.com/wp-content/uploads/2020/12/nurse-struggle-frontline-covid19-scaled.jpg" TargetMode="External"/><Relationship Id="rId4" Type="http://schemas.openxmlformats.org/officeDocument/2006/relationships/hyperlink" Target="https://www.knowis.com/hubfs/coronavirus_im_Banking.jp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carecdn.com/6a384041-e914-45c3-9285-35057b4c8da6/"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myamericannurse.com/wp-content/uploads/2020/12/nurse-struggle-frontline-covid19-scaled.jpg" TargetMode="External"/><Relationship Id="rId4" Type="http://schemas.openxmlformats.org/officeDocument/2006/relationships/hyperlink" Target="https://www.knowis.com/hubfs/coronavirus_im_Banking.jp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carecdn.com/6a384041-e914-45c3-9285-35057b4c8da6/"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myamericannurse.com/wp-content/uploads/2020/12/nurse-struggle-frontline-covid19-scaled.jpg" TargetMode="External"/><Relationship Id="rId4" Type="http://schemas.openxmlformats.org/officeDocument/2006/relationships/hyperlink" Target="https://www.knowis.com/hubfs/coronavirus_im_Banking.jp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Crisaldry</a:t>
            </a:r>
            <a:endParaRPr/>
          </a:p>
        </p:txBody>
      </p:sp>
      <p:sp>
        <p:nvSpPr>
          <p:cNvPr id="253" name="Google Shape;2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080d8afeb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Crisaldry</a:t>
            </a:r>
            <a:endParaRPr/>
          </a:p>
        </p:txBody>
      </p:sp>
      <p:sp>
        <p:nvSpPr>
          <p:cNvPr id="262" name="Google Shape;262;g2080d8afeb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80d8afebc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Crisaldry</a:t>
            </a:r>
            <a:endParaRPr/>
          </a:p>
        </p:txBody>
      </p:sp>
      <p:sp>
        <p:nvSpPr>
          <p:cNvPr id="273" name="Google Shape;273;g2080d8afebc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895ded0cc3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Crisaldry</a:t>
            </a:r>
            <a:endParaRPr/>
          </a:p>
        </p:txBody>
      </p:sp>
      <p:sp>
        <p:nvSpPr>
          <p:cNvPr id="284" name="Google Shape;284;g1895ded0cc3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895ded0cc3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Crisaldry</a:t>
            </a:r>
            <a:endParaRPr/>
          </a:p>
        </p:txBody>
      </p:sp>
      <p:sp>
        <p:nvSpPr>
          <p:cNvPr id="293" name="Google Shape;293;g1895ded0cc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Ivan</a:t>
            </a:r>
            <a:endParaRPr/>
          </a:p>
          <a:p>
            <a:pPr marL="0" lvl="0" indent="0" algn="l" rtl="0">
              <a:spcBef>
                <a:spcPts val="0"/>
              </a:spcBef>
              <a:spcAft>
                <a:spcPts val="0"/>
              </a:spcAft>
              <a:buNone/>
            </a:pPr>
            <a:r>
              <a:rPr lang="en-US" u="sng">
                <a:solidFill>
                  <a:schemeClr val="hlink"/>
                </a:solidFill>
                <a:hlinkClick r:id="rId3"/>
              </a:rPr>
              <a:t>https://ucarecdn.com/6a384041-e914-45c3-9285-35057b4c8da6/</a:t>
            </a:r>
            <a:endParaRPr/>
          </a:p>
          <a:p>
            <a:pPr marL="0" lvl="0" indent="0" algn="l" rtl="0">
              <a:spcBef>
                <a:spcPts val="0"/>
              </a:spcBef>
              <a:spcAft>
                <a:spcPts val="0"/>
              </a:spcAft>
              <a:buNone/>
            </a:pPr>
            <a:r>
              <a:rPr lang="en-US" u="sng">
                <a:solidFill>
                  <a:schemeClr val="hlink"/>
                </a:solidFill>
                <a:hlinkClick r:id="rId4"/>
              </a:rPr>
              <a:t>https://www.knowis.com/hubfs/coronavirus_im_Banking.jpg</a:t>
            </a:r>
            <a:endParaRPr/>
          </a:p>
          <a:p>
            <a:pPr marL="0" lvl="0" indent="0" algn="l" rtl="0">
              <a:spcBef>
                <a:spcPts val="0"/>
              </a:spcBef>
              <a:spcAft>
                <a:spcPts val="0"/>
              </a:spcAft>
              <a:buNone/>
            </a:pPr>
            <a:r>
              <a:rPr lang="en-US" u="sng">
                <a:solidFill>
                  <a:schemeClr val="hlink"/>
                </a:solidFill>
                <a:hlinkClick r:id="rId5"/>
              </a:rPr>
              <a:t>https://www.myamericannurse.com/wp-content/uploads/2020/12/nurse-struggle-frontline-covid19-scaled.jpg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8975d7f96a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Ivan</a:t>
            </a:r>
            <a:endParaRPr/>
          </a:p>
          <a:p>
            <a:pPr marL="0" lvl="0" indent="0" algn="l" rtl="0">
              <a:spcBef>
                <a:spcPts val="0"/>
              </a:spcBef>
              <a:spcAft>
                <a:spcPts val="0"/>
              </a:spcAft>
              <a:buNone/>
            </a:pPr>
            <a:r>
              <a:rPr lang="en-US" u="sng">
                <a:solidFill>
                  <a:schemeClr val="hlink"/>
                </a:solidFill>
                <a:hlinkClick r:id="rId3"/>
              </a:rPr>
              <a:t>https://ucarecdn.com/6a384041-e914-45c3-9285-35057b4c8da6/</a:t>
            </a:r>
            <a:endParaRPr/>
          </a:p>
          <a:p>
            <a:pPr marL="0" lvl="0" indent="0" algn="l" rtl="0">
              <a:spcBef>
                <a:spcPts val="0"/>
              </a:spcBef>
              <a:spcAft>
                <a:spcPts val="0"/>
              </a:spcAft>
              <a:buNone/>
            </a:pPr>
            <a:r>
              <a:rPr lang="en-US" u="sng">
                <a:solidFill>
                  <a:schemeClr val="hlink"/>
                </a:solidFill>
                <a:hlinkClick r:id="rId4"/>
              </a:rPr>
              <a:t>https://www.knowis.com/hubfs/coronavirus_im_Banking.jpg</a:t>
            </a:r>
            <a:endParaRPr/>
          </a:p>
          <a:p>
            <a:pPr marL="0" lvl="0" indent="0" algn="l" rtl="0">
              <a:spcBef>
                <a:spcPts val="0"/>
              </a:spcBef>
              <a:spcAft>
                <a:spcPts val="0"/>
              </a:spcAft>
              <a:buNone/>
            </a:pPr>
            <a:r>
              <a:rPr lang="en-US" u="sng">
                <a:solidFill>
                  <a:schemeClr val="hlink"/>
                </a:solidFill>
                <a:hlinkClick r:id="rId5"/>
              </a:rPr>
              <a:t>https://www.myamericannurse.com/wp-content/uploads/2020/12/nurse-struggle-frontline-covid19-scaled.jpg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7" name="Google Shape;317;g18975d7f96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8975d7f96a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Ivan</a:t>
            </a:r>
            <a:endParaRPr/>
          </a:p>
          <a:p>
            <a:pPr marL="0" lvl="0" indent="0" algn="l" rtl="0">
              <a:spcBef>
                <a:spcPts val="0"/>
              </a:spcBef>
              <a:spcAft>
                <a:spcPts val="0"/>
              </a:spcAft>
              <a:buNone/>
            </a:pPr>
            <a:r>
              <a:rPr lang="en-US" u="sng">
                <a:solidFill>
                  <a:schemeClr val="hlink"/>
                </a:solidFill>
                <a:hlinkClick r:id="rId3"/>
              </a:rPr>
              <a:t>https://ucarecdn.com/6a384041-e914-45c3-9285-35057b4c8da6/</a:t>
            </a:r>
            <a:endParaRPr/>
          </a:p>
          <a:p>
            <a:pPr marL="0" lvl="0" indent="0" algn="l" rtl="0">
              <a:spcBef>
                <a:spcPts val="0"/>
              </a:spcBef>
              <a:spcAft>
                <a:spcPts val="0"/>
              </a:spcAft>
              <a:buNone/>
            </a:pPr>
            <a:r>
              <a:rPr lang="en-US" u="sng">
                <a:solidFill>
                  <a:schemeClr val="hlink"/>
                </a:solidFill>
                <a:hlinkClick r:id="rId4"/>
              </a:rPr>
              <a:t>https://www.knowis.com/hubfs/coronavirus_im_Banking.jpg</a:t>
            </a:r>
            <a:endParaRPr/>
          </a:p>
          <a:p>
            <a:pPr marL="0" lvl="0" indent="0" algn="l" rtl="0">
              <a:spcBef>
                <a:spcPts val="0"/>
              </a:spcBef>
              <a:spcAft>
                <a:spcPts val="0"/>
              </a:spcAft>
              <a:buNone/>
            </a:pPr>
            <a:r>
              <a:rPr lang="en-US" u="sng">
                <a:solidFill>
                  <a:schemeClr val="hlink"/>
                </a:solidFill>
                <a:hlinkClick r:id="rId5"/>
              </a:rPr>
              <a:t>https://www.myamericannurse.com/wp-content/uploads/2020/12/nurse-struggle-frontline-covid19-scaled.jpg</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7" name="Google Shape;327;g18975d7f96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sz="1400">
              <a:latin typeface="Arial"/>
              <a:ea typeface="Arial"/>
              <a:cs typeface="Arial"/>
              <a:sym typeface="Arial"/>
            </a:endParaRPr>
          </a:p>
          <a:p>
            <a:pPr marL="0" lvl="0" indent="0" algn="l" rtl="0">
              <a:spcBef>
                <a:spcPts val="0"/>
              </a:spcBef>
              <a:spcAft>
                <a:spcPts val="0"/>
              </a:spcAft>
              <a:buClr>
                <a:schemeClr val="dk1"/>
              </a:buClr>
              <a:buFont typeface="Arial"/>
              <a:buNone/>
            </a:pP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US" sz="1400">
                <a:latin typeface="Arial"/>
                <a:ea typeface="Arial"/>
                <a:cs typeface="Arial"/>
                <a:sym typeface="Arial"/>
              </a:rPr>
              <a:t>https://www.investopedia.com/articles/markets/081515/how-inflation-and-unemployment-are-related.asp</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US" sz="1400">
                <a:latin typeface="Arial"/>
                <a:ea typeface="Arial"/>
                <a:cs typeface="Arial"/>
                <a:sym typeface="Arial"/>
              </a:rPr>
              <a:t>https://www.bls.gov/cpi/questions-and-answers.htm</a:t>
            </a:r>
            <a:endParaRPr sz="1400">
              <a:latin typeface="Arial"/>
              <a:ea typeface="Arial"/>
              <a:cs typeface="Arial"/>
              <a:sym typeface="Arial"/>
            </a:endParaRPr>
          </a:p>
          <a:p>
            <a:pPr marL="0" lvl="0" indent="0" algn="l" rtl="0">
              <a:spcBef>
                <a:spcPts val="0"/>
              </a:spcBef>
              <a:spcAft>
                <a:spcPts val="0"/>
              </a:spcAft>
              <a:buClr>
                <a:schemeClr val="dk1"/>
              </a:buClr>
              <a:buFont typeface="Arial"/>
              <a:buNone/>
            </a:pPr>
            <a:r>
              <a:rPr lang="en-US" sz="1400">
                <a:latin typeface="Arial"/>
                <a:ea typeface="Arial"/>
                <a:cs typeface="Arial"/>
                <a:sym typeface="Arial"/>
              </a:rPr>
              <a:t>https://www.cnbc.com/2023/01/18/tech-layoffs-microsoft-amazon-meta-others-have-cut-more-than-60000.html</a:t>
            </a:r>
            <a:endParaRPr sz="1400">
              <a:latin typeface="Arial"/>
              <a:ea typeface="Arial"/>
              <a:cs typeface="Arial"/>
              <a:sym typeface="Arial"/>
            </a:endParaRPr>
          </a:p>
        </p:txBody>
      </p:sp>
      <p:sp>
        <p:nvSpPr>
          <p:cNvPr id="339" name="Google Shape;3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Crisaldry</a:t>
            </a:r>
            <a:endParaRPr/>
          </a:p>
        </p:txBody>
      </p:sp>
      <p:sp>
        <p:nvSpPr>
          <p:cNvPr id="185" name="Google Shape;1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08736c5ae2_2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Angela</a:t>
            </a:r>
            <a:endParaRPr/>
          </a:p>
          <a:p>
            <a:pPr marL="0" lvl="0" indent="0" algn="l" rtl="0">
              <a:spcBef>
                <a:spcPts val="0"/>
              </a:spcBef>
              <a:spcAft>
                <a:spcPts val="0"/>
              </a:spcAft>
              <a:buClr>
                <a:schemeClr val="dk1"/>
              </a:buClr>
              <a:buFont typeface="Arial"/>
              <a:buNone/>
            </a:pPr>
            <a:r>
              <a:rPr lang="en-US"/>
              <a:t>Crisaldry</a:t>
            </a:r>
            <a:endParaRPr/>
          </a:p>
          <a:p>
            <a:pPr marL="0" lvl="0" indent="0" algn="l" rtl="0">
              <a:spcBef>
                <a:spcPts val="0"/>
              </a:spcBef>
              <a:spcAft>
                <a:spcPts val="0"/>
              </a:spcAft>
              <a:buClr>
                <a:schemeClr val="dk1"/>
              </a:buClr>
              <a:buFont typeface="Arial"/>
              <a:buNone/>
            </a:pPr>
            <a:r>
              <a:rPr lang="en-US"/>
              <a:t>Ivan</a:t>
            </a:r>
            <a:endParaRPr/>
          </a:p>
        </p:txBody>
      </p:sp>
      <p:sp>
        <p:nvSpPr>
          <p:cNvPr id="358" name="Google Shape;358;g208736c5ae2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Crisaldry</a:t>
            </a:r>
            <a:endParaRPr/>
          </a:p>
        </p:txBody>
      </p:sp>
      <p:sp>
        <p:nvSpPr>
          <p:cNvPr id="193" name="Google Shape;1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8975d7f96a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Ivan:</a:t>
            </a:r>
            <a:endParaRPr/>
          </a:p>
          <a:p>
            <a:pPr marL="0" lvl="0" indent="0" algn="l" rtl="0">
              <a:spcBef>
                <a:spcPts val="0"/>
              </a:spcBef>
              <a:spcAft>
                <a:spcPts val="0"/>
              </a:spcAft>
              <a:buClr>
                <a:schemeClr val="dk1"/>
              </a:buClr>
              <a:buSzPts val="1100"/>
              <a:buFont typeface="Arial"/>
              <a:buNone/>
            </a:pPr>
            <a:r>
              <a:rPr lang="en-US"/>
              <a:t>Data Collection: The data on unemployment rates can be obtained from various sources, including government agencies such as the Bureau of Labor Statistics (BLS) or the Department of Labor. The data can be collected through surveys, administrative records, or online sources.</a:t>
            </a:r>
            <a:endParaRPr/>
          </a:p>
          <a:p>
            <a:pPr marL="0" lvl="0" indent="0" algn="l" rtl="0">
              <a:spcBef>
                <a:spcPts val="0"/>
              </a:spcBef>
              <a:spcAft>
                <a:spcPts val="0"/>
              </a:spcAft>
              <a:buClr>
                <a:schemeClr val="dk1"/>
              </a:buClr>
              <a:buSzPts val="1100"/>
              <a:buFont typeface="Arial"/>
              <a:buNone/>
            </a:pPr>
            <a:r>
              <a:rPr lang="en-US"/>
              <a:t>Data Cleaning: Once the data has been collected, it is important to clean and pre-process it to ensure accuracy and consistency. This involves several steps such as:</a:t>
            </a:r>
            <a:endParaRPr/>
          </a:p>
          <a:p>
            <a:pPr marL="0" lvl="0" indent="0" algn="l" rtl="0">
              <a:spcBef>
                <a:spcPts val="0"/>
              </a:spcBef>
              <a:spcAft>
                <a:spcPts val="0"/>
              </a:spcAft>
              <a:buClr>
                <a:schemeClr val="dk1"/>
              </a:buClr>
              <a:buSzPts val="1100"/>
              <a:buFont typeface="Arial"/>
              <a:buNone/>
            </a:pPr>
            <a:r>
              <a:rPr lang="en-US"/>
              <a:t>Removing duplicate records</a:t>
            </a:r>
            <a:endParaRPr/>
          </a:p>
          <a:p>
            <a:pPr marL="0" lvl="0" indent="0" algn="l" rtl="0">
              <a:spcBef>
                <a:spcPts val="0"/>
              </a:spcBef>
              <a:spcAft>
                <a:spcPts val="0"/>
              </a:spcAft>
              <a:buClr>
                <a:schemeClr val="dk1"/>
              </a:buClr>
              <a:buSzPts val="1100"/>
              <a:buFont typeface="Arial"/>
              <a:buNone/>
            </a:pPr>
            <a:r>
              <a:rPr lang="en-US"/>
              <a:t>Handling missing values</a:t>
            </a:r>
            <a:endParaRPr/>
          </a:p>
          <a:p>
            <a:pPr marL="0" lvl="0" indent="0" algn="l" rtl="0">
              <a:spcBef>
                <a:spcPts val="0"/>
              </a:spcBef>
              <a:spcAft>
                <a:spcPts val="0"/>
              </a:spcAft>
              <a:buClr>
                <a:schemeClr val="dk1"/>
              </a:buClr>
              <a:buSzPts val="1100"/>
              <a:buFont typeface="Arial"/>
              <a:buNone/>
            </a:pPr>
            <a:r>
              <a:rPr lang="en-US"/>
              <a:t>Checking for outliers and errors in the data</a:t>
            </a:r>
            <a:endParaRPr/>
          </a:p>
          <a:p>
            <a:pPr marL="0" lvl="0" indent="0" algn="l" rtl="0">
              <a:spcBef>
                <a:spcPts val="0"/>
              </a:spcBef>
              <a:spcAft>
                <a:spcPts val="0"/>
              </a:spcAft>
              <a:buClr>
                <a:schemeClr val="dk1"/>
              </a:buClr>
              <a:buSzPts val="1100"/>
              <a:buFont typeface="Arial"/>
              <a:buNone/>
            </a:pPr>
            <a:r>
              <a:rPr lang="en-US"/>
              <a:t>Converting data into a consistent format</a:t>
            </a:r>
            <a:endParaRPr/>
          </a:p>
          <a:p>
            <a:pPr marL="0" lvl="0" indent="0" algn="l" rtl="0">
              <a:spcBef>
                <a:spcPts val="0"/>
              </a:spcBef>
              <a:spcAft>
                <a:spcPts val="0"/>
              </a:spcAft>
              <a:buClr>
                <a:schemeClr val="dk1"/>
              </a:buClr>
              <a:buSzPts val="1100"/>
              <a:buFont typeface="Arial"/>
              <a:buNone/>
            </a:pPr>
            <a:r>
              <a:rPr lang="en-US"/>
              <a:t>Standardizing the data, for example, converting unemployment rates into a common time scale (monthly, quarterly, etc.)</a:t>
            </a:r>
            <a:endParaRPr/>
          </a:p>
          <a:p>
            <a:pPr marL="0" lvl="0" indent="0" algn="l" rtl="0">
              <a:spcBef>
                <a:spcPts val="0"/>
              </a:spcBef>
              <a:spcAft>
                <a:spcPts val="0"/>
              </a:spcAft>
              <a:buClr>
                <a:schemeClr val="dk1"/>
              </a:buClr>
              <a:buSzPts val="1100"/>
              <a:buFont typeface="Arial"/>
              <a:buNone/>
            </a:pPr>
            <a:r>
              <a:rPr lang="en-US"/>
              <a:t>APIs: APIs (Application Programming Interfaces) are tools that allow for the exchange of data between different systems. They can be used to access and extract unemployment data from various sources. The APIs typically provide a simplified way to access data, allowing developers to easily access the data they need in a format that is easy to use and manipulate. Some examples of APIs that provide access to unemployment data include the BLS API, the U.S. Census Bureau API, and the FRED API.</a:t>
            </a:r>
            <a:endParaRPr/>
          </a:p>
          <a:p>
            <a:pPr marL="0" lvl="0" indent="0" algn="l" rtl="0">
              <a:spcBef>
                <a:spcPts val="0"/>
              </a:spcBef>
              <a:spcAft>
                <a:spcPts val="0"/>
              </a:spcAft>
              <a:buNone/>
            </a:pPr>
            <a:endParaRPr/>
          </a:p>
        </p:txBody>
      </p:sp>
      <p:sp>
        <p:nvSpPr>
          <p:cNvPr id="201" name="Google Shape;201;g18975d7f96a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8975d7f96a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Angela</a:t>
            </a:r>
            <a:endParaRPr/>
          </a:p>
          <a:p>
            <a:pPr marL="457200" lvl="0" indent="-317500" algn="l" rtl="0">
              <a:spcBef>
                <a:spcPts val="0"/>
              </a:spcBef>
              <a:spcAft>
                <a:spcPts val="0"/>
              </a:spcAft>
              <a:buSzPts val="1400"/>
              <a:buChar char="-"/>
            </a:pPr>
            <a:r>
              <a:rPr lang="en-US"/>
              <a:t>When we decided to do our project on Unemployment Rates, we agreed that the Bureau of Labor Statistics will be a credible datasource</a:t>
            </a:r>
            <a:endParaRPr/>
          </a:p>
          <a:p>
            <a:pPr marL="457200" lvl="0" indent="-317500" algn="l" rtl="0">
              <a:spcBef>
                <a:spcPts val="0"/>
              </a:spcBef>
              <a:spcAft>
                <a:spcPts val="0"/>
              </a:spcAft>
              <a:buSzPts val="1400"/>
              <a:buChar char="-"/>
            </a:pPr>
            <a:r>
              <a:rPr lang="en-US"/>
              <a:t>It was a challenge to find the exact data needed on the BLS website especially since the use “series IDs” to identify different datapoints</a:t>
            </a:r>
            <a:endParaRPr/>
          </a:p>
          <a:p>
            <a:pPr marL="457200" lvl="0" indent="-317500" algn="l" rtl="0">
              <a:spcBef>
                <a:spcPts val="0"/>
              </a:spcBef>
              <a:spcAft>
                <a:spcPts val="0"/>
              </a:spcAft>
              <a:buSzPts val="1400"/>
              <a:buChar char="-"/>
            </a:pPr>
            <a:r>
              <a:rPr lang="en-US"/>
              <a:t>Once all the seriesIDs were identified, the next challenge was to merge the multiple data points into one API and CSV file for the entire group to use</a:t>
            </a:r>
            <a:endParaRPr/>
          </a:p>
          <a:p>
            <a:pPr marL="457200" lvl="0" indent="-317500" algn="l" rtl="0">
              <a:spcBef>
                <a:spcPts val="0"/>
              </a:spcBef>
              <a:spcAft>
                <a:spcPts val="0"/>
              </a:spcAft>
              <a:buSzPts val="1400"/>
              <a:buChar char="-"/>
            </a:pPr>
            <a:r>
              <a:rPr lang="en-US"/>
              <a:t>After we analyzed our data, our team had to find a cohesive narrative for our project and supplemental data to meet our project goal</a:t>
            </a:r>
            <a:endParaRPr/>
          </a:p>
        </p:txBody>
      </p:sp>
      <p:sp>
        <p:nvSpPr>
          <p:cNvPr id="209" name="Google Shape;209;g18975d7f96a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400">
                <a:latin typeface="Arial"/>
                <a:ea typeface="Arial"/>
                <a:cs typeface="Arial"/>
                <a:sym typeface="Arial"/>
              </a:rPr>
              <a:t>Angela</a:t>
            </a:r>
            <a:endParaRPr sz="140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400">
                <a:latin typeface="Arial"/>
                <a:ea typeface="Arial"/>
                <a:cs typeface="Arial"/>
                <a:sym typeface="Arial"/>
              </a:rPr>
              <a:t>We collected the National Unemployment Rate from 2018 to 2022</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On this chart, we plotted both Seasonally Adjusted and Unadjusted Unemployment Rates to show that although there are some differences, both have pretty much the same peaks and troughs</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On this chart we can see that unemployment was in February 2020 before a sharp increase in April 2020</a:t>
            </a:r>
            <a:endParaRPr sz="1400">
              <a:latin typeface="Arial"/>
              <a:ea typeface="Arial"/>
              <a:cs typeface="Arial"/>
              <a:sym typeface="Arial"/>
            </a:endParaRPr>
          </a:p>
          <a:p>
            <a:pPr marL="457200" lvl="0" indent="-317500" algn="l" rtl="0">
              <a:spcBef>
                <a:spcPts val="0"/>
              </a:spcBef>
              <a:spcAft>
                <a:spcPts val="0"/>
              </a:spcAft>
              <a:buClr>
                <a:schemeClr val="dk1"/>
              </a:buClr>
              <a:buSzPts val="1400"/>
              <a:buFont typeface="Arial"/>
              <a:buChar char="●"/>
            </a:pPr>
            <a:r>
              <a:rPr lang="en-US" sz="1400">
                <a:latin typeface="Arial"/>
                <a:ea typeface="Arial"/>
                <a:cs typeface="Arial"/>
                <a:sym typeface="Arial"/>
              </a:rPr>
              <a:t>There is consensus the sharp increase is due to Covid19 pandemic</a:t>
            </a:r>
            <a:endParaRPr sz="1400">
              <a:latin typeface="Arial"/>
              <a:ea typeface="Arial"/>
              <a:cs typeface="Arial"/>
              <a:sym typeface="Arial"/>
            </a:endParaRPr>
          </a:p>
        </p:txBody>
      </p:sp>
      <p:sp>
        <p:nvSpPr>
          <p:cNvPr id="223" name="Google Shape;22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Angela</a:t>
            </a:r>
            <a:endParaRPr/>
          </a:p>
          <a:p>
            <a:pPr marL="457200" lvl="0" indent="-317500" algn="l" rtl="0">
              <a:spcBef>
                <a:spcPts val="0"/>
              </a:spcBef>
              <a:spcAft>
                <a:spcPts val="0"/>
              </a:spcAft>
              <a:buSzPts val="1400"/>
              <a:buChar char="-"/>
            </a:pPr>
            <a:r>
              <a:rPr lang="en-US"/>
              <a:t>Here we further look at the seasonally adjusted unemployment rates for Part-Time and Full-Time Workers against the National Unemployment Rate</a:t>
            </a:r>
            <a:endParaRPr/>
          </a:p>
          <a:p>
            <a:pPr marL="457200" lvl="0" indent="-317500" algn="l" rtl="0">
              <a:spcBef>
                <a:spcPts val="0"/>
              </a:spcBef>
              <a:spcAft>
                <a:spcPts val="0"/>
              </a:spcAft>
              <a:buSzPts val="1400"/>
              <a:buChar char="-"/>
            </a:pPr>
            <a:r>
              <a:rPr lang="en-US"/>
              <a:t>We can see the at the peak, the Part-Time workers unemployment rate was 24.3% compared to Full-Time workers at 12.9% and the national rate of 14.7%</a:t>
            </a:r>
            <a:endParaRPr/>
          </a:p>
          <a:p>
            <a:pPr marL="457200" lvl="0" indent="-317500" algn="l" rtl="0">
              <a:spcBef>
                <a:spcPts val="0"/>
              </a:spcBef>
              <a:spcAft>
                <a:spcPts val="0"/>
              </a:spcAft>
              <a:buSzPts val="1400"/>
              <a:buChar char="-"/>
            </a:pPr>
            <a:r>
              <a:rPr lang="en-US"/>
              <a:t>Part-time workers are often concentrated in industries that were heavily impacted by the Covid19 shutdowns, such as retail, hospitality, and leisure.  They also work in industries that require in-person work and are not likely to have options for remote work. </a:t>
            </a:r>
            <a:endParaRPr/>
          </a:p>
        </p:txBody>
      </p:sp>
      <p:sp>
        <p:nvSpPr>
          <p:cNvPr id="234" name="Google Shape;23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Angela</a:t>
            </a:r>
            <a:endParaRPr/>
          </a:p>
          <a:p>
            <a:pPr marL="457200" lvl="0" indent="-317500" algn="l" rtl="0">
              <a:spcBef>
                <a:spcPts val="0"/>
              </a:spcBef>
              <a:spcAft>
                <a:spcPts val="0"/>
              </a:spcAft>
              <a:buSzPts val="1400"/>
              <a:buChar char="-"/>
            </a:pPr>
            <a:r>
              <a:rPr lang="en-US"/>
              <a:t>On this chart, we wanted to prove correlation of covid19 cases with unemployment rates. We calculated the  Pearson’s Correlation Coefficient of 0.04 which is less than 0.3, meaning it either has none of very weak </a:t>
            </a:r>
            <a:endParaRPr/>
          </a:p>
          <a:p>
            <a:pPr marL="457200" lvl="0" indent="-317500" algn="l" rtl="0">
              <a:spcBef>
                <a:spcPts val="0"/>
              </a:spcBef>
              <a:spcAft>
                <a:spcPts val="0"/>
              </a:spcAft>
              <a:buSzPts val="1400"/>
              <a:buChar char="-"/>
            </a:pPr>
            <a:r>
              <a:rPr lang="en-US"/>
              <a:t>However, according the Bureau of Labor Statistics, the nationwide shutdowns resulted in a record number of temporary layoffs and prevented many people from looking for work</a:t>
            </a:r>
            <a:endParaRPr/>
          </a:p>
          <a:p>
            <a:pPr marL="457200" lvl="0" indent="-317500" algn="l" rtl="0">
              <a:spcBef>
                <a:spcPts val="0"/>
              </a:spcBef>
              <a:spcAft>
                <a:spcPts val="0"/>
              </a:spcAft>
              <a:buSzPts val="1400"/>
              <a:buChar char="-"/>
            </a:pPr>
            <a:r>
              <a:rPr lang="en-US"/>
              <a:t>Therefore we cannot simply compare number of Covid19 cases to the unemployment rate, we need to look at other factors such as industry, geography, and more, to understand the what caused unemployment</a:t>
            </a:r>
            <a:endParaRPr/>
          </a:p>
          <a:p>
            <a:pPr marL="0" lvl="0" indent="0" algn="l" rtl="0">
              <a:spcBef>
                <a:spcPts val="0"/>
              </a:spcBef>
              <a:spcAft>
                <a:spcPts val="0"/>
              </a:spcAft>
              <a:buNone/>
            </a:pPr>
            <a:r>
              <a:rPr lang="en-US"/>
              <a:t>Note: r &lt;0.3 means NONE or very weak</a:t>
            </a:r>
            <a:endParaRPr/>
          </a:p>
        </p:txBody>
      </p:sp>
      <p:sp>
        <p:nvSpPr>
          <p:cNvPr id="243" name="Google Shape;2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416040" y="4434840"/>
            <a:ext cx="4941900" cy="11223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6416041" y="5586890"/>
            <a:ext cx="4941900" cy="3966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dk1"/>
              </a:buClr>
              <a:buSzPts val="1600"/>
              <a:buNone/>
              <a:defRPr sz="16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18" name="Google Shape;18;p15"/>
          <p:cNvPicPr preferRelativeResize="0"/>
          <p:nvPr/>
        </p:nvPicPr>
        <p:blipFill rotWithShape="1">
          <a:blip r:embed="rId2">
            <a:alphaModFix/>
          </a:blip>
          <a:srcRect l="9354" t="23654" b="-7"/>
          <a:stretch/>
        </p:blipFill>
        <p:spPr>
          <a:xfrm>
            <a:off x="0" y="0"/>
            <a:ext cx="9488312" cy="50543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dk1"/>
        </a:solidFill>
        <a:effectLst/>
      </p:bgPr>
    </p:bg>
    <p:spTree>
      <p:nvGrpSpPr>
        <p:cNvPr id="1" name="Shape 84"/>
        <p:cNvGrpSpPr/>
        <p:nvPr/>
      </p:nvGrpSpPr>
      <p:grpSpPr>
        <a:xfrm>
          <a:off x="0" y="0"/>
          <a:ext cx="0" cy="0"/>
          <a:chOff x="0" y="0"/>
          <a:chExt cx="0" cy="0"/>
        </a:xfrm>
      </p:grpSpPr>
      <p:sp>
        <p:nvSpPr>
          <p:cNvPr id="85" name="Google Shape;85;p24"/>
          <p:cNvSpPr txBox="1">
            <a:spLocks noGrp="1"/>
          </p:cNvSpPr>
          <p:nvPr>
            <p:ph type="ctrTitle"/>
          </p:nvPr>
        </p:nvSpPr>
        <p:spPr>
          <a:xfrm>
            <a:off x="4267200" y="1615736"/>
            <a:ext cx="4179600" cy="15246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24"/>
          <p:cNvSpPr txBox="1">
            <a:spLocks noGrp="1"/>
          </p:cNvSpPr>
          <p:nvPr>
            <p:ph type="subTitle" idx="1"/>
          </p:nvPr>
        </p:nvSpPr>
        <p:spPr>
          <a:xfrm>
            <a:off x="4267200" y="3238103"/>
            <a:ext cx="4179600" cy="1371900"/>
          </a:xfrm>
          <a:prstGeom prst="rect">
            <a:avLst/>
          </a:prstGeom>
          <a:noFill/>
          <a:ln>
            <a:noFill/>
          </a:ln>
        </p:spPr>
        <p:txBody>
          <a:bodyPr spcFirstLastPara="1" wrap="square" lIns="91425" tIns="45700" rIns="91425" bIns="45700" anchor="t" anchorCtr="0">
            <a:normAutofit/>
          </a:bodyPr>
          <a:lstStyle>
            <a:lvl1pPr lvl="0" algn="l" rtl="0">
              <a:lnSpc>
                <a:spcPct val="150000"/>
              </a:lnSpc>
              <a:spcBef>
                <a:spcPts val="1000"/>
              </a:spcBef>
              <a:spcAft>
                <a:spcPts val="0"/>
              </a:spcAft>
              <a:buClr>
                <a:schemeClr val="lt1"/>
              </a:buClr>
              <a:buSzPts val="1400"/>
              <a:buNone/>
              <a:defRPr sz="14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87" name="Google Shape;87;p24"/>
          <p:cNvPicPr preferRelativeResize="0"/>
          <p:nvPr/>
        </p:nvPicPr>
        <p:blipFill rotWithShape="1">
          <a:blip r:embed="rId2">
            <a:alphaModFix/>
          </a:blip>
          <a:srcRect/>
          <a:stretch/>
        </p:blipFill>
        <p:spPr>
          <a:xfrm>
            <a:off x="0" y="0"/>
            <a:ext cx="3176938" cy="6858000"/>
          </a:xfrm>
          <a:prstGeom prst="rect">
            <a:avLst/>
          </a:prstGeom>
          <a:noFill/>
          <a:ln>
            <a:noFill/>
          </a:ln>
        </p:spPr>
      </p:pic>
      <p:sp>
        <p:nvSpPr>
          <p:cNvPr id="88" name="Google Shape;88;p24"/>
          <p:cNvSpPr txBox="1">
            <a:spLocks noGrp="1"/>
          </p:cNvSpPr>
          <p:nvPr>
            <p:ph type="dt" idx="10"/>
          </p:nvPr>
        </p:nvSpPr>
        <p:spPr>
          <a:xfrm>
            <a:off x="4267200" y="6356350"/>
            <a:ext cx="17745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24"/>
          <p:cNvSpPr txBox="1">
            <a:spLocks noGrp="1"/>
          </p:cNvSpPr>
          <p:nvPr>
            <p:ph type="ftr" idx="11"/>
          </p:nvPr>
        </p:nvSpPr>
        <p:spPr>
          <a:xfrm>
            <a:off x="6479721" y="6356350"/>
            <a:ext cx="2661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4"/>
          <p:cNvSpPr txBox="1">
            <a:spLocks noGrp="1"/>
          </p:cNvSpPr>
          <p:nvPr>
            <p:ph type="sldNum" idx="12"/>
          </p:nvPr>
        </p:nvSpPr>
        <p:spPr>
          <a:xfrm>
            <a:off x="9579428" y="6356350"/>
            <a:ext cx="17745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accent1"/>
        </a:solid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25"/>
          <p:cNvSpPr>
            <a:spLocks noGrp="1"/>
          </p:cNvSpPr>
          <p:nvPr>
            <p:ph type="chart" idx="2"/>
          </p:nvPr>
        </p:nvSpPr>
        <p:spPr>
          <a:xfrm>
            <a:off x="838200" y="2111608"/>
            <a:ext cx="10515600" cy="37449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Slide 4 People">
  <p:cSld name="Team Slide 4 People">
    <p:bg>
      <p:bgPr>
        <a:solidFill>
          <a:schemeClr val="lt1"/>
        </a:solidFill>
        <a:effectLst/>
      </p:bgPr>
    </p:bg>
    <p:spTree>
      <p:nvGrpSpPr>
        <p:cNvPr id="1" name="Shape 97"/>
        <p:cNvGrpSpPr/>
        <p:nvPr/>
      </p:nvGrpSpPr>
      <p:grpSpPr>
        <a:xfrm>
          <a:off x="0" y="0"/>
          <a:ext cx="0" cy="0"/>
          <a:chOff x="0" y="0"/>
          <a:chExt cx="0" cy="0"/>
        </a:xfrm>
      </p:grpSpPr>
      <p:sp>
        <p:nvSpPr>
          <p:cNvPr id="98" name="Google Shape;98;p26"/>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26"/>
          <p:cNvSpPr>
            <a:spLocks noGrp="1"/>
          </p:cNvSpPr>
          <p:nvPr>
            <p:ph type="pic" idx="2"/>
          </p:nvPr>
        </p:nvSpPr>
        <p:spPr>
          <a:xfrm>
            <a:off x="1487181" y="2886074"/>
            <a:ext cx="1845600" cy="1845600"/>
          </a:xfrm>
          <a:prstGeom prst="rect">
            <a:avLst/>
          </a:prstGeom>
          <a:solidFill>
            <a:srgbClr val="F2F2F2"/>
          </a:solidFill>
          <a:ln>
            <a:noFill/>
          </a:ln>
        </p:spPr>
      </p:sp>
      <p:sp>
        <p:nvSpPr>
          <p:cNvPr id="100" name="Google Shape;100;p26"/>
          <p:cNvSpPr txBox="1">
            <a:spLocks noGrp="1"/>
          </p:cNvSpPr>
          <p:nvPr>
            <p:ph type="body" idx="1"/>
          </p:nvPr>
        </p:nvSpPr>
        <p:spPr>
          <a:xfrm>
            <a:off x="1228568"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1" name="Google Shape;101;p26"/>
          <p:cNvSpPr txBox="1">
            <a:spLocks noGrp="1"/>
          </p:cNvSpPr>
          <p:nvPr>
            <p:ph type="body" idx="3"/>
          </p:nvPr>
        </p:nvSpPr>
        <p:spPr>
          <a:xfrm>
            <a:off x="1487181"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2" name="Google Shape;102;p26"/>
          <p:cNvSpPr>
            <a:spLocks noGrp="1"/>
          </p:cNvSpPr>
          <p:nvPr>
            <p:ph type="pic" idx="4"/>
          </p:nvPr>
        </p:nvSpPr>
        <p:spPr>
          <a:xfrm>
            <a:off x="3836914" y="2886074"/>
            <a:ext cx="1845600" cy="1845600"/>
          </a:xfrm>
          <a:prstGeom prst="rect">
            <a:avLst/>
          </a:prstGeom>
          <a:solidFill>
            <a:srgbClr val="F2F2F2"/>
          </a:solidFill>
          <a:ln>
            <a:noFill/>
          </a:ln>
        </p:spPr>
      </p:sp>
      <p:sp>
        <p:nvSpPr>
          <p:cNvPr id="103" name="Google Shape;103;p26"/>
          <p:cNvSpPr txBox="1">
            <a:spLocks noGrp="1"/>
          </p:cNvSpPr>
          <p:nvPr>
            <p:ph type="body" idx="5"/>
          </p:nvPr>
        </p:nvSpPr>
        <p:spPr>
          <a:xfrm>
            <a:off x="3578300" y="5084524"/>
            <a:ext cx="23307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4" name="Google Shape;104;p26"/>
          <p:cNvSpPr txBox="1">
            <a:spLocks noGrp="1"/>
          </p:cNvSpPr>
          <p:nvPr>
            <p:ph type="body" idx="6"/>
          </p:nvPr>
        </p:nvSpPr>
        <p:spPr>
          <a:xfrm>
            <a:off x="3836913" y="5478796"/>
            <a:ext cx="1855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5" name="Google Shape;105;p26"/>
          <p:cNvSpPr>
            <a:spLocks noGrp="1"/>
          </p:cNvSpPr>
          <p:nvPr>
            <p:ph type="pic" idx="7"/>
          </p:nvPr>
        </p:nvSpPr>
        <p:spPr>
          <a:xfrm>
            <a:off x="6327578" y="2886074"/>
            <a:ext cx="1845600" cy="1845600"/>
          </a:xfrm>
          <a:prstGeom prst="rect">
            <a:avLst/>
          </a:prstGeom>
          <a:solidFill>
            <a:srgbClr val="F2F2F2"/>
          </a:solidFill>
          <a:ln>
            <a:noFill/>
          </a:ln>
        </p:spPr>
      </p:sp>
      <p:sp>
        <p:nvSpPr>
          <p:cNvPr id="106" name="Google Shape;106;p26"/>
          <p:cNvSpPr txBox="1">
            <a:spLocks noGrp="1"/>
          </p:cNvSpPr>
          <p:nvPr>
            <p:ph type="body" idx="8"/>
          </p:nvPr>
        </p:nvSpPr>
        <p:spPr>
          <a:xfrm>
            <a:off x="6068964"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7" name="Google Shape;107;p26"/>
          <p:cNvSpPr txBox="1">
            <a:spLocks noGrp="1"/>
          </p:cNvSpPr>
          <p:nvPr>
            <p:ph type="body" idx="9"/>
          </p:nvPr>
        </p:nvSpPr>
        <p:spPr>
          <a:xfrm>
            <a:off x="6327577" y="5478796"/>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8" name="Google Shape;108;p26"/>
          <p:cNvSpPr>
            <a:spLocks noGrp="1"/>
          </p:cNvSpPr>
          <p:nvPr>
            <p:ph type="pic" idx="13"/>
          </p:nvPr>
        </p:nvSpPr>
        <p:spPr>
          <a:xfrm>
            <a:off x="8747458" y="2886074"/>
            <a:ext cx="1845600" cy="1845600"/>
          </a:xfrm>
          <a:prstGeom prst="rect">
            <a:avLst/>
          </a:prstGeom>
          <a:solidFill>
            <a:srgbClr val="F2F2F2"/>
          </a:solidFill>
          <a:ln>
            <a:noFill/>
          </a:ln>
        </p:spPr>
      </p:sp>
      <p:sp>
        <p:nvSpPr>
          <p:cNvPr id="109" name="Google Shape;109;p26"/>
          <p:cNvSpPr txBox="1">
            <a:spLocks noGrp="1"/>
          </p:cNvSpPr>
          <p:nvPr>
            <p:ph type="body" idx="14"/>
          </p:nvPr>
        </p:nvSpPr>
        <p:spPr>
          <a:xfrm>
            <a:off x="8488845" y="5084524"/>
            <a:ext cx="2317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10" name="Google Shape;110;p26"/>
          <p:cNvSpPr txBox="1">
            <a:spLocks noGrp="1"/>
          </p:cNvSpPr>
          <p:nvPr>
            <p:ph type="body" idx="15"/>
          </p:nvPr>
        </p:nvSpPr>
        <p:spPr>
          <a:xfrm>
            <a:off x="8747458" y="5464114"/>
            <a:ext cx="18456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11" name="Google Shape;111;p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14" name="Google Shape;114;p26"/>
          <p:cNvGrpSpPr/>
          <p:nvPr/>
        </p:nvGrpSpPr>
        <p:grpSpPr>
          <a:xfrm>
            <a:off x="7334400" y="0"/>
            <a:ext cx="4857750" cy="1724100"/>
            <a:chOff x="7334400" y="0"/>
            <a:chExt cx="4857750" cy="1724100"/>
          </a:xfrm>
        </p:grpSpPr>
        <p:cxnSp>
          <p:nvCxnSpPr>
            <p:cNvPr id="115" name="Google Shape;115;p26"/>
            <p:cNvCxnSpPr/>
            <p:nvPr/>
          </p:nvCxnSpPr>
          <p:spPr>
            <a:xfrm rot="10800000">
              <a:off x="7334400" y="0"/>
              <a:ext cx="4857600" cy="762000"/>
            </a:xfrm>
            <a:prstGeom prst="straightConnector1">
              <a:avLst/>
            </a:prstGeom>
            <a:noFill/>
            <a:ln w="9525" cap="flat" cmpd="sng">
              <a:solidFill>
                <a:schemeClr val="dk1"/>
              </a:solidFill>
              <a:prstDash val="solid"/>
              <a:miter lim="800000"/>
              <a:headEnd type="none" w="sm" len="sm"/>
              <a:tailEnd type="none" w="sm" len="sm"/>
            </a:ln>
          </p:spPr>
        </p:cxnSp>
        <p:cxnSp>
          <p:nvCxnSpPr>
            <p:cNvPr id="116" name="Google Shape;116;p26"/>
            <p:cNvCxnSpPr/>
            <p:nvPr/>
          </p:nvCxnSpPr>
          <p:spPr>
            <a:xfrm>
              <a:off x="11487150" y="0"/>
              <a:ext cx="705000" cy="1724100"/>
            </a:xfrm>
            <a:prstGeom prst="straightConnector1">
              <a:avLst/>
            </a:prstGeom>
            <a:noFill/>
            <a:ln w="9525" cap="flat" cmpd="sng">
              <a:solidFill>
                <a:schemeClr val="dk1"/>
              </a:solidFill>
              <a:prstDash val="solid"/>
              <a:miter lim="800000"/>
              <a:headEnd type="none" w="sm" len="sm"/>
              <a:tailEnd type="none" w="sm" len="sm"/>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Slide 8 People">
  <p:cSld name="Team Slide 8 People">
    <p:bg>
      <p:bgPr>
        <a:solidFill>
          <a:schemeClr val="dk1"/>
        </a:solidFill>
        <a:effectLst/>
      </p:bgPr>
    </p:bg>
    <p:spTree>
      <p:nvGrpSpPr>
        <p:cNvPr id="1" name="Shape 117"/>
        <p:cNvGrpSpPr/>
        <p:nvPr/>
      </p:nvGrpSpPr>
      <p:grpSpPr>
        <a:xfrm>
          <a:off x="0" y="0"/>
          <a:ext cx="0" cy="0"/>
          <a:chOff x="0" y="0"/>
          <a:chExt cx="0" cy="0"/>
        </a:xfrm>
      </p:grpSpPr>
      <p:grpSp>
        <p:nvGrpSpPr>
          <p:cNvPr id="118" name="Google Shape;118;p27"/>
          <p:cNvGrpSpPr/>
          <p:nvPr/>
        </p:nvGrpSpPr>
        <p:grpSpPr>
          <a:xfrm>
            <a:off x="0" y="473953"/>
            <a:ext cx="12192000" cy="5621336"/>
            <a:chOff x="0" y="473953"/>
            <a:chExt cx="12192000" cy="5621336"/>
          </a:xfrm>
        </p:grpSpPr>
        <p:pic>
          <p:nvPicPr>
            <p:cNvPr id="119" name="Google Shape;119;p27"/>
            <p:cNvPicPr preferRelativeResize="0"/>
            <p:nvPr/>
          </p:nvPicPr>
          <p:blipFill rotWithShape="1">
            <a:blip r:embed="rId2">
              <a:alphaModFix/>
            </a:blip>
            <a:srcRect/>
            <a:stretch/>
          </p:blipFill>
          <p:spPr>
            <a:xfrm>
              <a:off x="0" y="473953"/>
              <a:ext cx="2057400" cy="1647825"/>
            </a:xfrm>
            <a:prstGeom prst="rect">
              <a:avLst/>
            </a:prstGeom>
            <a:noFill/>
            <a:ln>
              <a:noFill/>
            </a:ln>
          </p:spPr>
        </p:pic>
        <p:pic>
          <p:nvPicPr>
            <p:cNvPr id="120" name="Google Shape;120;p27"/>
            <p:cNvPicPr preferRelativeResize="0"/>
            <p:nvPr/>
          </p:nvPicPr>
          <p:blipFill rotWithShape="1">
            <a:blip r:embed="rId3">
              <a:alphaModFix/>
            </a:blip>
            <a:srcRect/>
            <a:stretch/>
          </p:blipFill>
          <p:spPr>
            <a:xfrm>
              <a:off x="11049000" y="5180889"/>
              <a:ext cx="1143000" cy="914400"/>
            </a:xfrm>
            <a:prstGeom prst="rect">
              <a:avLst/>
            </a:prstGeom>
            <a:noFill/>
            <a:ln>
              <a:noFill/>
            </a:ln>
          </p:spPr>
        </p:pic>
      </p:grpSp>
      <p:sp>
        <p:nvSpPr>
          <p:cNvPr id="121" name="Google Shape;121;p27"/>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 name="Google Shape;122;p27"/>
          <p:cNvSpPr>
            <a:spLocks noGrp="1"/>
          </p:cNvSpPr>
          <p:nvPr>
            <p:ph type="pic" idx="2"/>
          </p:nvPr>
        </p:nvSpPr>
        <p:spPr>
          <a:xfrm>
            <a:off x="1877176" y="2428875"/>
            <a:ext cx="1066800" cy="1066800"/>
          </a:xfrm>
          <a:prstGeom prst="rect">
            <a:avLst/>
          </a:prstGeom>
          <a:solidFill>
            <a:schemeClr val="lt1"/>
          </a:solidFill>
          <a:ln>
            <a:noFill/>
          </a:ln>
        </p:spPr>
      </p:sp>
      <p:sp>
        <p:nvSpPr>
          <p:cNvPr id="123" name="Google Shape;123;p27"/>
          <p:cNvSpPr txBox="1">
            <a:spLocks noGrp="1"/>
          </p:cNvSpPr>
          <p:nvPr>
            <p:ph type="body" idx="1"/>
          </p:nvPr>
        </p:nvSpPr>
        <p:spPr>
          <a:xfrm>
            <a:off x="1500168"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4" name="Google Shape;124;p27"/>
          <p:cNvSpPr txBox="1">
            <a:spLocks noGrp="1"/>
          </p:cNvSpPr>
          <p:nvPr>
            <p:ph type="body" idx="3"/>
          </p:nvPr>
        </p:nvSpPr>
        <p:spPr>
          <a:xfrm>
            <a:off x="1500168"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5" name="Google Shape;125;p27"/>
          <p:cNvSpPr>
            <a:spLocks noGrp="1"/>
          </p:cNvSpPr>
          <p:nvPr>
            <p:ph type="pic" idx="4"/>
          </p:nvPr>
        </p:nvSpPr>
        <p:spPr>
          <a:xfrm>
            <a:off x="4226270" y="2428875"/>
            <a:ext cx="1066800" cy="1066800"/>
          </a:xfrm>
          <a:prstGeom prst="rect">
            <a:avLst/>
          </a:prstGeom>
          <a:solidFill>
            <a:schemeClr val="lt1"/>
          </a:solidFill>
          <a:ln>
            <a:noFill/>
          </a:ln>
        </p:spPr>
      </p:sp>
      <p:sp>
        <p:nvSpPr>
          <p:cNvPr id="126" name="Google Shape;126;p27"/>
          <p:cNvSpPr txBox="1">
            <a:spLocks noGrp="1"/>
          </p:cNvSpPr>
          <p:nvPr>
            <p:ph type="body" idx="5"/>
          </p:nvPr>
        </p:nvSpPr>
        <p:spPr>
          <a:xfrm>
            <a:off x="3849262"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7" name="Google Shape;127;p27"/>
          <p:cNvSpPr txBox="1">
            <a:spLocks noGrp="1"/>
          </p:cNvSpPr>
          <p:nvPr>
            <p:ph type="body" idx="6"/>
          </p:nvPr>
        </p:nvSpPr>
        <p:spPr>
          <a:xfrm>
            <a:off x="3849262" y="3809747"/>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28" name="Google Shape;128;p27"/>
          <p:cNvSpPr>
            <a:spLocks noGrp="1"/>
          </p:cNvSpPr>
          <p:nvPr>
            <p:ph type="pic" idx="7"/>
          </p:nvPr>
        </p:nvSpPr>
        <p:spPr>
          <a:xfrm>
            <a:off x="6655584" y="2428875"/>
            <a:ext cx="1066800" cy="1066800"/>
          </a:xfrm>
          <a:prstGeom prst="rect">
            <a:avLst/>
          </a:prstGeom>
          <a:solidFill>
            <a:schemeClr val="lt1"/>
          </a:solidFill>
          <a:ln>
            <a:noFill/>
          </a:ln>
        </p:spPr>
      </p:sp>
      <p:sp>
        <p:nvSpPr>
          <p:cNvPr id="129" name="Google Shape;129;p27"/>
          <p:cNvSpPr txBox="1">
            <a:spLocks noGrp="1"/>
          </p:cNvSpPr>
          <p:nvPr>
            <p:ph type="body" idx="8"/>
          </p:nvPr>
        </p:nvSpPr>
        <p:spPr>
          <a:xfrm>
            <a:off x="6198355" y="3654378"/>
            <a:ext cx="21051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0" name="Google Shape;130;p27"/>
          <p:cNvSpPr txBox="1">
            <a:spLocks noGrp="1"/>
          </p:cNvSpPr>
          <p:nvPr>
            <p:ph type="body" idx="9"/>
          </p:nvPr>
        </p:nvSpPr>
        <p:spPr>
          <a:xfrm>
            <a:off x="6095999" y="3809747"/>
            <a:ext cx="2299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1" name="Google Shape;131;p27"/>
          <p:cNvSpPr>
            <a:spLocks noGrp="1"/>
          </p:cNvSpPr>
          <p:nvPr>
            <p:ph type="pic" idx="13"/>
          </p:nvPr>
        </p:nvSpPr>
        <p:spPr>
          <a:xfrm>
            <a:off x="9136814" y="2428875"/>
            <a:ext cx="1066800" cy="1066800"/>
          </a:xfrm>
          <a:prstGeom prst="rect">
            <a:avLst/>
          </a:prstGeom>
          <a:solidFill>
            <a:schemeClr val="lt1"/>
          </a:solidFill>
          <a:ln>
            <a:noFill/>
          </a:ln>
        </p:spPr>
      </p:sp>
      <p:sp>
        <p:nvSpPr>
          <p:cNvPr id="132" name="Google Shape;132;p27"/>
          <p:cNvSpPr txBox="1">
            <a:spLocks noGrp="1"/>
          </p:cNvSpPr>
          <p:nvPr>
            <p:ph type="body" idx="14"/>
          </p:nvPr>
        </p:nvSpPr>
        <p:spPr>
          <a:xfrm>
            <a:off x="8759806" y="3654378"/>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3" name="Google Shape;133;p27"/>
          <p:cNvSpPr txBox="1">
            <a:spLocks noGrp="1"/>
          </p:cNvSpPr>
          <p:nvPr>
            <p:ph type="body" idx="15"/>
          </p:nvPr>
        </p:nvSpPr>
        <p:spPr>
          <a:xfrm>
            <a:off x="8744480" y="3809747"/>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4" name="Google Shape;134;p27"/>
          <p:cNvSpPr>
            <a:spLocks noGrp="1"/>
          </p:cNvSpPr>
          <p:nvPr>
            <p:ph type="pic" idx="16"/>
          </p:nvPr>
        </p:nvSpPr>
        <p:spPr>
          <a:xfrm>
            <a:off x="1877176" y="4287711"/>
            <a:ext cx="1066800" cy="1066800"/>
          </a:xfrm>
          <a:prstGeom prst="rect">
            <a:avLst/>
          </a:prstGeom>
          <a:solidFill>
            <a:schemeClr val="lt1"/>
          </a:solidFill>
          <a:ln>
            <a:noFill/>
          </a:ln>
        </p:spPr>
      </p:sp>
      <p:sp>
        <p:nvSpPr>
          <p:cNvPr id="135" name="Google Shape;135;p27"/>
          <p:cNvSpPr txBox="1">
            <a:spLocks noGrp="1"/>
          </p:cNvSpPr>
          <p:nvPr>
            <p:ph type="body" idx="17"/>
          </p:nvPr>
        </p:nvSpPr>
        <p:spPr>
          <a:xfrm>
            <a:off x="1500168"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6" name="Google Shape;136;p27"/>
          <p:cNvSpPr txBox="1">
            <a:spLocks noGrp="1"/>
          </p:cNvSpPr>
          <p:nvPr>
            <p:ph type="body" idx="18"/>
          </p:nvPr>
        </p:nvSpPr>
        <p:spPr>
          <a:xfrm>
            <a:off x="1500168"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7" name="Google Shape;137;p27"/>
          <p:cNvSpPr>
            <a:spLocks noGrp="1"/>
          </p:cNvSpPr>
          <p:nvPr>
            <p:ph type="pic" idx="19"/>
          </p:nvPr>
        </p:nvSpPr>
        <p:spPr>
          <a:xfrm>
            <a:off x="4226270" y="4287711"/>
            <a:ext cx="1066800" cy="1066800"/>
          </a:xfrm>
          <a:prstGeom prst="rect">
            <a:avLst/>
          </a:prstGeom>
          <a:solidFill>
            <a:schemeClr val="lt1"/>
          </a:solidFill>
          <a:ln>
            <a:noFill/>
          </a:ln>
        </p:spPr>
      </p:sp>
      <p:sp>
        <p:nvSpPr>
          <p:cNvPr id="138" name="Google Shape;138;p27"/>
          <p:cNvSpPr txBox="1">
            <a:spLocks noGrp="1"/>
          </p:cNvSpPr>
          <p:nvPr>
            <p:ph type="body" idx="20"/>
          </p:nvPr>
        </p:nvSpPr>
        <p:spPr>
          <a:xfrm>
            <a:off x="3849262"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39" name="Google Shape;139;p27"/>
          <p:cNvSpPr txBox="1">
            <a:spLocks noGrp="1"/>
          </p:cNvSpPr>
          <p:nvPr>
            <p:ph type="body" idx="21"/>
          </p:nvPr>
        </p:nvSpPr>
        <p:spPr>
          <a:xfrm>
            <a:off x="3849262" y="5668583"/>
            <a:ext cx="18288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40" name="Google Shape;140;p27"/>
          <p:cNvSpPr>
            <a:spLocks noGrp="1"/>
          </p:cNvSpPr>
          <p:nvPr>
            <p:ph type="pic" idx="22"/>
          </p:nvPr>
        </p:nvSpPr>
        <p:spPr>
          <a:xfrm>
            <a:off x="6655584" y="4287711"/>
            <a:ext cx="1066800" cy="1066800"/>
          </a:xfrm>
          <a:prstGeom prst="rect">
            <a:avLst/>
          </a:prstGeom>
          <a:solidFill>
            <a:schemeClr val="lt1"/>
          </a:solidFill>
          <a:ln>
            <a:noFill/>
          </a:ln>
        </p:spPr>
      </p:sp>
      <p:sp>
        <p:nvSpPr>
          <p:cNvPr id="141" name="Google Shape;141;p27"/>
          <p:cNvSpPr txBox="1">
            <a:spLocks noGrp="1"/>
          </p:cNvSpPr>
          <p:nvPr>
            <p:ph type="body" idx="23"/>
          </p:nvPr>
        </p:nvSpPr>
        <p:spPr>
          <a:xfrm>
            <a:off x="633992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42" name="Google Shape;142;p27"/>
          <p:cNvSpPr txBox="1">
            <a:spLocks noGrp="1"/>
          </p:cNvSpPr>
          <p:nvPr>
            <p:ph type="body" idx="24"/>
          </p:nvPr>
        </p:nvSpPr>
        <p:spPr>
          <a:xfrm>
            <a:off x="6339926" y="5668583"/>
            <a:ext cx="18135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43" name="Google Shape;143;p27"/>
          <p:cNvSpPr>
            <a:spLocks noGrp="1"/>
          </p:cNvSpPr>
          <p:nvPr>
            <p:ph type="pic" idx="25"/>
          </p:nvPr>
        </p:nvSpPr>
        <p:spPr>
          <a:xfrm>
            <a:off x="9136814" y="4287711"/>
            <a:ext cx="1066800" cy="1066800"/>
          </a:xfrm>
          <a:prstGeom prst="rect">
            <a:avLst/>
          </a:prstGeom>
          <a:solidFill>
            <a:schemeClr val="lt1"/>
          </a:solidFill>
          <a:ln>
            <a:noFill/>
          </a:ln>
        </p:spPr>
      </p:sp>
      <p:sp>
        <p:nvSpPr>
          <p:cNvPr id="144" name="Google Shape;144;p27"/>
          <p:cNvSpPr txBox="1">
            <a:spLocks noGrp="1"/>
          </p:cNvSpPr>
          <p:nvPr>
            <p:ph type="body" idx="26"/>
          </p:nvPr>
        </p:nvSpPr>
        <p:spPr>
          <a:xfrm>
            <a:off x="8759806" y="5513214"/>
            <a:ext cx="1828800" cy="3432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45" name="Google Shape;145;p27"/>
          <p:cNvSpPr txBox="1">
            <a:spLocks noGrp="1"/>
          </p:cNvSpPr>
          <p:nvPr>
            <p:ph type="body" idx="27"/>
          </p:nvPr>
        </p:nvSpPr>
        <p:spPr>
          <a:xfrm>
            <a:off x="8744480" y="5668583"/>
            <a:ext cx="1844100" cy="343200"/>
          </a:xfrm>
          <a:prstGeom prst="rect">
            <a:avLst/>
          </a:prstGeom>
          <a:noFill/>
          <a:ln>
            <a:noFill/>
          </a:ln>
        </p:spPr>
        <p:txBody>
          <a:bodyPr spcFirstLastPara="1" wrap="square" lIns="91425" tIns="45700" rIns="91425" bIns="45700" anchor="ctr" anchorCtr="0">
            <a:noAutofit/>
          </a:bodyPr>
          <a:lstStyle>
            <a:lvl1pPr marL="457200" lvl="0" indent="-228600" algn="ctr" rtl="0">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marL="914400" lvl="1" indent="-228600" algn="l" rtl="0">
              <a:lnSpc>
                <a:spcPct val="90000"/>
              </a:lnSpc>
              <a:spcBef>
                <a:spcPts val="500"/>
              </a:spcBef>
              <a:spcAft>
                <a:spcPts val="0"/>
              </a:spcAft>
              <a:buClr>
                <a:schemeClr val="lt1"/>
              </a:buClr>
              <a:buSzPts val="2000"/>
              <a:buNone/>
              <a:defRPr sz="2000" b="1"/>
            </a:lvl2pPr>
            <a:lvl3pPr marL="1371600" lvl="2" indent="-228600" algn="l" rtl="0">
              <a:lnSpc>
                <a:spcPct val="90000"/>
              </a:lnSpc>
              <a:spcBef>
                <a:spcPts val="500"/>
              </a:spcBef>
              <a:spcAft>
                <a:spcPts val="0"/>
              </a:spcAft>
              <a:buClr>
                <a:schemeClr val="lt1"/>
              </a:buClr>
              <a:buSzPts val="1800"/>
              <a:buNone/>
              <a:defRPr sz="1800" b="1"/>
            </a:lvl3pPr>
            <a:lvl4pPr marL="1828800" lvl="3" indent="-228600" algn="l" rtl="0">
              <a:lnSpc>
                <a:spcPct val="90000"/>
              </a:lnSpc>
              <a:spcBef>
                <a:spcPts val="500"/>
              </a:spcBef>
              <a:spcAft>
                <a:spcPts val="0"/>
              </a:spcAft>
              <a:buClr>
                <a:schemeClr val="lt1"/>
              </a:buClr>
              <a:buSzPts val="1600"/>
              <a:buNone/>
              <a:defRPr sz="1600" b="1"/>
            </a:lvl4pPr>
            <a:lvl5pPr marL="2286000" lvl="4" indent="-228600" algn="l" rtl="0">
              <a:lnSpc>
                <a:spcPct val="90000"/>
              </a:lnSpc>
              <a:spcBef>
                <a:spcPts val="500"/>
              </a:spcBef>
              <a:spcAft>
                <a:spcPts val="0"/>
              </a:spcAft>
              <a:buClr>
                <a:schemeClr val="lt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46" name="Google Shape;146;p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solidFill>
                  <a:srgbClr val="898989"/>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solidFill>
                  <a:srgbClr val="898989"/>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98989"/>
                </a:solidFill>
                <a:latin typeface="Arial"/>
                <a:ea typeface="Arial"/>
                <a:cs typeface="Arial"/>
                <a:sym typeface="Arial"/>
              </a:defRPr>
            </a:lvl1pPr>
            <a:lvl2pPr marL="0" lvl="1" indent="0" algn="r" rtl="0">
              <a:spcBef>
                <a:spcPts val="0"/>
              </a:spcBef>
              <a:buNone/>
              <a:defRPr sz="900">
                <a:solidFill>
                  <a:srgbClr val="898989"/>
                </a:solidFill>
                <a:latin typeface="Arial"/>
                <a:ea typeface="Arial"/>
                <a:cs typeface="Arial"/>
                <a:sym typeface="Arial"/>
              </a:defRPr>
            </a:lvl2pPr>
            <a:lvl3pPr marL="0" lvl="2" indent="0" algn="r" rtl="0">
              <a:spcBef>
                <a:spcPts val="0"/>
              </a:spcBef>
              <a:buNone/>
              <a:defRPr sz="900">
                <a:solidFill>
                  <a:srgbClr val="898989"/>
                </a:solidFill>
                <a:latin typeface="Arial"/>
                <a:ea typeface="Arial"/>
                <a:cs typeface="Arial"/>
                <a:sym typeface="Arial"/>
              </a:defRPr>
            </a:lvl3pPr>
            <a:lvl4pPr marL="0" lvl="3" indent="0" algn="r" rtl="0">
              <a:spcBef>
                <a:spcPts val="0"/>
              </a:spcBef>
              <a:buNone/>
              <a:defRPr sz="900">
                <a:solidFill>
                  <a:srgbClr val="898989"/>
                </a:solidFill>
                <a:latin typeface="Arial"/>
                <a:ea typeface="Arial"/>
                <a:cs typeface="Arial"/>
                <a:sym typeface="Arial"/>
              </a:defRPr>
            </a:lvl4pPr>
            <a:lvl5pPr marL="0" lvl="4" indent="0" algn="r" rtl="0">
              <a:spcBef>
                <a:spcPts val="0"/>
              </a:spcBef>
              <a:buNone/>
              <a:defRPr sz="900">
                <a:solidFill>
                  <a:srgbClr val="898989"/>
                </a:solidFill>
                <a:latin typeface="Arial"/>
                <a:ea typeface="Arial"/>
                <a:cs typeface="Arial"/>
                <a:sym typeface="Arial"/>
              </a:defRPr>
            </a:lvl5pPr>
            <a:lvl6pPr marL="0" lvl="5" indent="0" algn="r" rtl="0">
              <a:spcBef>
                <a:spcPts val="0"/>
              </a:spcBef>
              <a:buNone/>
              <a:defRPr sz="900">
                <a:solidFill>
                  <a:srgbClr val="898989"/>
                </a:solidFill>
                <a:latin typeface="Arial"/>
                <a:ea typeface="Arial"/>
                <a:cs typeface="Arial"/>
                <a:sym typeface="Arial"/>
              </a:defRPr>
            </a:lvl6pPr>
            <a:lvl7pPr marL="0" lvl="6" indent="0" algn="r" rtl="0">
              <a:spcBef>
                <a:spcPts val="0"/>
              </a:spcBef>
              <a:buNone/>
              <a:defRPr sz="900">
                <a:solidFill>
                  <a:srgbClr val="898989"/>
                </a:solidFill>
                <a:latin typeface="Arial"/>
                <a:ea typeface="Arial"/>
                <a:cs typeface="Arial"/>
                <a:sym typeface="Arial"/>
              </a:defRPr>
            </a:lvl7pPr>
            <a:lvl8pPr marL="0" lvl="7" indent="0" algn="r" rtl="0">
              <a:spcBef>
                <a:spcPts val="0"/>
              </a:spcBef>
              <a:buNone/>
              <a:defRPr sz="900">
                <a:solidFill>
                  <a:srgbClr val="898989"/>
                </a:solidFill>
                <a:latin typeface="Arial"/>
                <a:ea typeface="Arial"/>
                <a:cs typeface="Arial"/>
                <a:sym typeface="Arial"/>
              </a:defRPr>
            </a:lvl8pPr>
            <a:lvl9pPr marL="0" lvl="8" indent="0" algn="r" rtl="0">
              <a:spcBef>
                <a:spcPts val="0"/>
              </a:spcBef>
              <a:buNone/>
              <a:defRPr sz="900">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49"/>
        <p:cNvGrpSpPr/>
        <p:nvPr/>
      </p:nvGrpSpPr>
      <p:grpSpPr>
        <a:xfrm>
          <a:off x="0" y="0"/>
          <a:ext cx="0" cy="0"/>
          <a:chOff x="0" y="0"/>
          <a:chExt cx="0" cy="0"/>
        </a:xfrm>
      </p:grpSpPr>
      <p:sp>
        <p:nvSpPr>
          <p:cNvPr id="150" name="Google Shape;150;p28"/>
          <p:cNvSpPr/>
          <p:nvPr/>
        </p:nvSpPr>
        <p:spPr>
          <a:xfrm>
            <a:off x="2113884" y="0"/>
            <a:ext cx="10078116" cy="6858000"/>
          </a:xfrm>
          <a:custGeom>
            <a:avLst/>
            <a:gdLst/>
            <a:ahLst/>
            <a:cxnLst/>
            <a:rect l="l" t="t" r="r" b="b"/>
            <a:pathLst>
              <a:path w="10078116" h="6858000" extrusionOk="0">
                <a:moveTo>
                  <a:pt x="3793236" y="6858000"/>
                </a:moveTo>
                <a:lnTo>
                  <a:pt x="0" y="0"/>
                </a:lnTo>
                <a:lnTo>
                  <a:pt x="10078116" y="0"/>
                </a:lnTo>
                <a:lnTo>
                  <a:pt x="10078116"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8"/>
          <p:cNvSpPr txBox="1">
            <a:spLocks noGrp="1"/>
          </p:cNvSpPr>
          <p:nvPr>
            <p:ph type="title"/>
          </p:nvPr>
        </p:nvSpPr>
        <p:spPr>
          <a:xfrm>
            <a:off x="838200" y="5509419"/>
            <a:ext cx="4082100" cy="585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28"/>
          <p:cNvSpPr txBox="1">
            <a:spLocks noGrp="1"/>
          </p:cNvSpPr>
          <p:nvPr>
            <p:ph type="body" idx="1"/>
          </p:nvPr>
        </p:nvSpPr>
        <p:spPr>
          <a:xfrm>
            <a:off x="166074" y="1507772"/>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3" name="Google Shape;153;p28"/>
          <p:cNvSpPr txBox="1">
            <a:spLocks noGrp="1"/>
          </p:cNvSpPr>
          <p:nvPr>
            <p:ph type="body" idx="2"/>
          </p:nvPr>
        </p:nvSpPr>
        <p:spPr>
          <a:xfrm>
            <a:off x="732131" y="2584097"/>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4" name="Google Shape;154;p28"/>
          <p:cNvSpPr txBox="1">
            <a:spLocks noGrp="1"/>
          </p:cNvSpPr>
          <p:nvPr>
            <p:ph type="body" idx="3"/>
          </p:nvPr>
        </p:nvSpPr>
        <p:spPr>
          <a:xfrm>
            <a:off x="1338556" y="3660422"/>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5" name="Google Shape;155;p28"/>
          <p:cNvSpPr txBox="1">
            <a:spLocks noGrp="1"/>
          </p:cNvSpPr>
          <p:nvPr>
            <p:ph type="body" idx="4"/>
          </p:nvPr>
        </p:nvSpPr>
        <p:spPr>
          <a:xfrm>
            <a:off x="1922756" y="4736748"/>
            <a:ext cx="2141700" cy="514500"/>
          </a:xfrm>
          <a:prstGeom prst="rect">
            <a:avLst/>
          </a:prstGeom>
          <a:noFill/>
          <a:ln>
            <a:noFill/>
          </a:ln>
        </p:spPr>
        <p:txBody>
          <a:bodyPr spcFirstLastPara="1" wrap="square" lIns="91425" tIns="45700" rIns="91425" bIns="45700" anchor="ctr" anchorCtr="0">
            <a:normAutofit/>
          </a:bodyPr>
          <a:lstStyle>
            <a:lvl1pPr marL="457200" lvl="0" indent="-228600" algn="r" rtl="0">
              <a:lnSpc>
                <a:spcPct val="90000"/>
              </a:lnSpc>
              <a:spcBef>
                <a:spcPts val="1000"/>
              </a:spcBef>
              <a:spcAft>
                <a:spcPts val="0"/>
              </a:spcAft>
              <a:buClr>
                <a:schemeClr val="dk1"/>
              </a:buClr>
              <a:buSzPts val="2000"/>
              <a:buNone/>
              <a:defRPr sz="20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6" name="Google Shape;156;p28"/>
          <p:cNvSpPr txBox="1">
            <a:spLocks noGrp="1"/>
          </p:cNvSpPr>
          <p:nvPr>
            <p:ph type="body" idx="5"/>
          </p:nvPr>
        </p:nvSpPr>
        <p:spPr>
          <a:xfrm>
            <a:off x="4401536" y="1613528"/>
            <a:ext cx="5102700" cy="10107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7" name="Google Shape;157;p28"/>
          <p:cNvSpPr txBox="1">
            <a:spLocks noGrp="1"/>
          </p:cNvSpPr>
          <p:nvPr>
            <p:ph type="body" idx="6"/>
          </p:nvPr>
        </p:nvSpPr>
        <p:spPr>
          <a:xfrm>
            <a:off x="4986029" y="2682564"/>
            <a:ext cx="5102700" cy="10107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8" name="Google Shape;158;p28"/>
          <p:cNvSpPr txBox="1">
            <a:spLocks noGrp="1"/>
          </p:cNvSpPr>
          <p:nvPr>
            <p:ph type="body" idx="7"/>
          </p:nvPr>
        </p:nvSpPr>
        <p:spPr>
          <a:xfrm>
            <a:off x="5576938" y="3755394"/>
            <a:ext cx="5102700" cy="10107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9" name="Google Shape;159;p28"/>
          <p:cNvSpPr txBox="1">
            <a:spLocks noGrp="1"/>
          </p:cNvSpPr>
          <p:nvPr>
            <p:ph type="body" idx="8"/>
          </p:nvPr>
        </p:nvSpPr>
        <p:spPr>
          <a:xfrm>
            <a:off x="6175280" y="4824430"/>
            <a:ext cx="5102700" cy="10107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0" name="Google Shape;160;p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solidFill>
                  <a:srgbClr val="898989"/>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28"/>
          <p:cNvSpPr txBox="1">
            <a:spLocks noGrp="1"/>
          </p:cNvSpPr>
          <p:nvPr>
            <p:ph type="ftr" idx="11"/>
          </p:nvPr>
        </p:nvSpPr>
        <p:spPr>
          <a:xfrm>
            <a:off x="6749143" y="6356350"/>
            <a:ext cx="3776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28"/>
          <p:cNvSpPr txBox="1">
            <a:spLocks noGrp="1"/>
          </p:cNvSpPr>
          <p:nvPr>
            <p:ph type="sldNum" idx="12"/>
          </p:nvPr>
        </p:nvSpPr>
        <p:spPr>
          <a:xfrm>
            <a:off x="10810874" y="6356350"/>
            <a:ext cx="5430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3" name="Google Shape;163;p28"/>
          <p:cNvCxnSpPr/>
          <p:nvPr/>
        </p:nvCxnSpPr>
        <p:spPr>
          <a:xfrm>
            <a:off x="4353515" y="5023933"/>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64" name="Google Shape;164;p28"/>
          <p:cNvCxnSpPr/>
          <p:nvPr/>
        </p:nvCxnSpPr>
        <p:spPr>
          <a:xfrm>
            <a:off x="3759917" y="3948451"/>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65" name="Google Shape;165;p28"/>
          <p:cNvCxnSpPr/>
          <p:nvPr/>
        </p:nvCxnSpPr>
        <p:spPr>
          <a:xfrm>
            <a:off x="3173453" y="2872686"/>
            <a:ext cx="1513200" cy="0"/>
          </a:xfrm>
          <a:prstGeom prst="straightConnector1">
            <a:avLst/>
          </a:prstGeom>
          <a:noFill/>
          <a:ln w="9525" cap="flat" cmpd="sng">
            <a:solidFill>
              <a:schemeClr val="dk1"/>
            </a:solidFill>
            <a:prstDash val="solid"/>
            <a:miter lim="800000"/>
            <a:headEnd type="none" w="sm" len="sm"/>
            <a:tailEnd type="none" w="sm" len="sm"/>
          </a:ln>
        </p:spPr>
      </p:cxnSp>
      <p:cxnSp>
        <p:nvCxnSpPr>
          <p:cNvPr id="166" name="Google Shape;166;p28"/>
          <p:cNvCxnSpPr/>
          <p:nvPr/>
        </p:nvCxnSpPr>
        <p:spPr>
          <a:xfrm>
            <a:off x="2586263" y="1796083"/>
            <a:ext cx="1513200"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TxTwoObj">
  <p:cSld name="TWO_OBJECTS_WITH_TEXT">
    <p:bg>
      <p:bgPr>
        <a:solidFill>
          <a:schemeClr val="accent1"/>
        </a:solidFill>
        <a:effectLst/>
      </p:bgPr>
    </p:bg>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2933700" y="892177"/>
            <a:ext cx="8421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9"/>
          <p:cNvSpPr txBox="1">
            <a:spLocks noGrp="1"/>
          </p:cNvSpPr>
          <p:nvPr>
            <p:ph type="body" idx="1"/>
          </p:nvPr>
        </p:nvSpPr>
        <p:spPr>
          <a:xfrm>
            <a:off x="2933700" y="2776936"/>
            <a:ext cx="39243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70" name="Google Shape;170;p29"/>
          <p:cNvSpPr txBox="1">
            <a:spLocks noGrp="1"/>
          </p:cNvSpPr>
          <p:nvPr>
            <p:ph type="body" idx="2"/>
          </p:nvPr>
        </p:nvSpPr>
        <p:spPr>
          <a:xfrm>
            <a:off x="2933700" y="3834606"/>
            <a:ext cx="3924300" cy="19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1" name="Google Shape;171;p29"/>
          <p:cNvSpPr txBox="1">
            <a:spLocks noGrp="1"/>
          </p:cNvSpPr>
          <p:nvPr>
            <p:ph type="body" idx="3"/>
          </p:nvPr>
        </p:nvSpPr>
        <p:spPr>
          <a:xfrm>
            <a:off x="7410173" y="2776936"/>
            <a:ext cx="39435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72" name="Google Shape;172;p29"/>
          <p:cNvSpPr txBox="1">
            <a:spLocks noGrp="1"/>
          </p:cNvSpPr>
          <p:nvPr>
            <p:ph type="body" idx="4"/>
          </p:nvPr>
        </p:nvSpPr>
        <p:spPr>
          <a:xfrm>
            <a:off x="7410173" y="3834606"/>
            <a:ext cx="3943500" cy="19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3" name="Google Shape;173;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4" name="Google Shape;174;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29"/>
          <p:cNvPicPr preferRelativeResize="0"/>
          <p:nvPr/>
        </p:nvPicPr>
        <p:blipFill rotWithShape="1">
          <a:blip r:embed="rId2">
            <a:alphaModFix/>
          </a:blip>
          <a:srcRect l="39434" t="20274" b="22676"/>
          <a:stretch/>
        </p:blipFill>
        <p:spPr>
          <a:xfrm>
            <a:off x="25785" y="0"/>
            <a:ext cx="4368031" cy="39123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type="obj">
  <p:cSld name="OBJECT">
    <p:bg>
      <p:bgPr>
        <a:solidFill>
          <a:schemeClr val="dk1"/>
        </a:solidFill>
        <a:effectLst/>
      </p:bgPr>
    </p:bg>
    <p:spTree>
      <p:nvGrpSpPr>
        <p:cNvPr id="1" name="Shape 19"/>
        <p:cNvGrpSpPr/>
        <p:nvPr/>
      </p:nvGrpSpPr>
      <p:grpSpPr>
        <a:xfrm>
          <a:off x="0" y="0"/>
          <a:ext cx="0" cy="0"/>
          <a:chOff x="0" y="0"/>
          <a:chExt cx="0" cy="0"/>
        </a:xfrm>
      </p:grpSpPr>
      <p:pic>
        <p:nvPicPr>
          <p:cNvPr id="20" name="Google Shape;20;p16"/>
          <p:cNvPicPr preferRelativeResize="0"/>
          <p:nvPr/>
        </p:nvPicPr>
        <p:blipFill rotWithShape="1">
          <a:blip r:embed="rId2">
            <a:alphaModFix/>
          </a:blip>
          <a:srcRect t="18303" r="28341" b="23069"/>
          <a:stretch/>
        </p:blipFill>
        <p:spPr>
          <a:xfrm>
            <a:off x="5488815" y="0"/>
            <a:ext cx="6703187" cy="6858000"/>
          </a:xfrm>
          <a:prstGeom prst="rect">
            <a:avLst/>
          </a:prstGeom>
          <a:noFill/>
          <a:ln>
            <a:noFill/>
          </a:ln>
        </p:spPr>
      </p:pic>
      <p:sp>
        <p:nvSpPr>
          <p:cNvPr id="21" name="Google Shape;21;p16"/>
          <p:cNvSpPr txBox="1">
            <a:spLocks noGrp="1"/>
          </p:cNvSpPr>
          <p:nvPr>
            <p:ph type="title"/>
          </p:nvPr>
        </p:nvSpPr>
        <p:spPr>
          <a:xfrm>
            <a:off x="1333500" y="1020445"/>
            <a:ext cx="2895600" cy="1325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lt1"/>
              </a:buClr>
              <a:buSzPts val="2800"/>
              <a:buFont typeface="Arial"/>
              <a:buNone/>
              <a:defRPr sz="2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16"/>
          <p:cNvSpPr txBox="1">
            <a:spLocks noGrp="1"/>
          </p:cNvSpPr>
          <p:nvPr>
            <p:ph type="body" idx="1"/>
          </p:nvPr>
        </p:nvSpPr>
        <p:spPr>
          <a:xfrm>
            <a:off x="1333500" y="2924175"/>
            <a:ext cx="2895600" cy="2519400"/>
          </a:xfrm>
          <a:prstGeom prst="rect">
            <a:avLst/>
          </a:prstGeom>
          <a:noFill/>
          <a:ln>
            <a:noFill/>
          </a:ln>
        </p:spPr>
        <p:txBody>
          <a:bodyPr spcFirstLastPara="1" wrap="square" lIns="91425" tIns="45700" rIns="91425" bIns="45700" anchor="t" anchorCtr="0">
            <a:normAutofit/>
          </a:bodyPr>
          <a:lstStyle>
            <a:lvl1pPr marL="457200" lvl="0" indent="-228600" algn="l" rtl="0">
              <a:lnSpc>
                <a:spcPct val="150000"/>
              </a:lnSpc>
              <a:spcBef>
                <a:spcPts val="1000"/>
              </a:spcBef>
              <a:spcAft>
                <a:spcPts val="0"/>
              </a:spcAft>
              <a:buClr>
                <a:schemeClr val="lt1"/>
              </a:buClr>
              <a:buSzPts val="1400"/>
              <a:buNone/>
              <a:defRPr sz="1400">
                <a:solidFill>
                  <a:schemeClr val="lt1"/>
                </a:solidFill>
              </a:defRPr>
            </a:lvl1pPr>
            <a:lvl2pPr marL="914400" lvl="1" indent="-228600" algn="l" rtl="0">
              <a:lnSpc>
                <a:spcPct val="150000"/>
              </a:lnSpc>
              <a:spcBef>
                <a:spcPts val="500"/>
              </a:spcBef>
              <a:spcAft>
                <a:spcPts val="0"/>
              </a:spcAft>
              <a:buClr>
                <a:schemeClr val="lt1"/>
              </a:buClr>
              <a:buSzPts val="1400"/>
              <a:buNone/>
              <a:defRPr sz="1400">
                <a:solidFill>
                  <a:schemeClr val="lt1"/>
                </a:solidFill>
              </a:defRPr>
            </a:lvl2pPr>
            <a:lvl3pPr marL="1371600" lvl="2" indent="-228600" algn="l" rtl="0">
              <a:lnSpc>
                <a:spcPct val="150000"/>
              </a:lnSpc>
              <a:spcBef>
                <a:spcPts val="500"/>
              </a:spcBef>
              <a:spcAft>
                <a:spcPts val="0"/>
              </a:spcAft>
              <a:buClr>
                <a:schemeClr val="lt1"/>
              </a:buClr>
              <a:buSzPts val="1400"/>
              <a:buNone/>
              <a:defRPr sz="1400">
                <a:solidFill>
                  <a:schemeClr val="lt1"/>
                </a:solidFill>
              </a:defRPr>
            </a:lvl3pPr>
            <a:lvl4pPr marL="1828800" lvl="3" indent="-228600" algn="l" rtl="0">
              <a:lnSpc>
                <a:spcPct val="150000"/>
              </a:lnSpc>
              <a:spcBef>
                <a:spcPts val="500"/>
              </a:spcBef>
              <a:spcAft>
                <a:spcPts val="0"/>
              </a:spcAft>
              <a:buClr>
                <a:schemeClr val="lt1"/>
              </a:buClr>
              <a:buSzPts val="1400"/>
              <a:buNone/>
              <a:defRPr sz="1400">
                <a:solidFill>
                  <a:schemeClr val="lt1"/>
                </a:solidFill>
              </a:defRPr>
            </a:lvl4pPr>
            <a:lvl5pPr marL="2286000" lvl="4" indent="-228600" algn="l" rtl="0">
              <a:lnSpc>
                <a:spcPct val="150000"/>
              </a:lnSpc>
              <a:spcBef>
                <a:spcPts val="500"/>
              </a:spcBef>
              <a:spcAft>
                <a:spcPts val="0"/>
              </a:spcAft>
              <a:buClr>
                <a:schemeClr val="lt1"/>
              </a:buClr>
              <a:buSzPts val="1400"/>
              <a:buNone/>
              <a:defRPr sz="1400">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3" name="Google Shape;23;p16"/>
          <p:cNvSpPr txBox="1">
            <a:spLocks noGrp="1"/>
          </p:cNvSpPr>
          <p:nvPr>
            <p:ph type="dt" idx="10"/>
          </p:nvPr>
        </p:nvSpPr>
        <p:spPr>
          <a:xfrm>
            <a:off x="1333500" y="6356350"/>
            <a:ext cx="985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6"/>
          <p:cNvSpPr txBox="1">
            <a:spLocks noGrp="1"/>
          </p:cNvSpPr>
          <p:nvPr>
            <p:ph type="ftr" idx="11"/>
          </p:nvPr>
        </p:nvSpPr>
        <p:spPr>
          <a:xfrm>
            <a:off x="2669886" y="6356349"/>
            <a:ext cx="2482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6"/>
          <p:cNvSpPr txBox="1">
            <a:spLocks noGrp="1"/>
          </p:cNvSpPr>
          <p:nvPr>
            <p:ph type="sldNum" idx="12"/>
          </p:nvPr>
        </p:nvSpPr>
        <p:spPr>
          <a:xfrm>
            <a:off x="5536305" y="6356350"/>
            <a:ext cx="987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b="0" i="0" u="none" strike="noStrike" cap="none">
                <a:solidFill>
                  <a:srgbClr val="888888"/>
                </a:solidFill>
                <a:latin typeface="Arial"/>
                <a:ea typeface="Arial"/>
                <a:cs typeface="Arial"/>
                <a:sym typeface="Arial"/>
              </a:defRPr>
            </a:lvl1pPr>
            <a:lvl2pPr marL="0" lvl="1" indent="0" algn="r" rtl="0">
              <a:spcBef>
                <a:spcPts val="0"/>
              </a:spcBef>
              <a:buNone/>
              <a:defRPr sz="900" b="0" i="0" u="none" strike="noStrike" cap="none">
                <a:solidFill>
                  <a:srgbClr val="888888"/>
                </a:solidFill>
                <a:latin typeface="Arial"/>
                <a:ea typeface="Arial"/>
                <a:cs typeface="Arial"/>
                <a:sym typeface="Arial"/>
              </a:defRPr>
            </a:lvl2pPr>
            <a:lvl3pPr marL="0" lvl="2" indent="0" algn="r" rtl="0">
              <a:spcBef>
                <a:spcPts val="0"/>
              </a:spcBef>
              <a:buNone/>
              <a:defRPr sz="900" b="0" i="0" u="none" strike="noStrike" cap="none">
                <a:solidFill>
                  <a:srgbClr val="888888"/>
                </a:solidFill>
                <a:latin typeface="Arial"/>
                <a:ea typeface="Arial"/>
                <a:cs typeface="Arial"/>
                <a:sym typeface="Arial"/>
              </a:defRPr>
            </a:lvl3pPr>
            <a:lvl4pPr marL="0" lvl="3" indent="0" algn="r" rtl="0">
              <a:spcBef>
                <a:spcPts val="0"/>
              </a:spcBef>
              <a:buNone/>
              <a:defRPr sz="900" b="0" i="0" u="none" strike="noStrike" cap="none">
                <a:solidFill>
                  <a:srgbClr val="888888"/>
                </a:solidFill>
                <a:latin typeface="Arial"/>
                <a:ea typeface="Arial"/>
                <a:cs typeface="Arial"/>
                <a:sym typeface="Arial"/>
              </a:defRPr>
            </a:lvl4pPr>
            <a:lvl5pPr marL="0" lvl="4" indent="0" algn="r" rtl="0">
              <a:spcBef>
                <a:spcPts val="0"/>
              </a:spcBef>
              <a:buNone/>
              <a:defRPr sz="900" b="0" i="0" u="none" strike="noStrike" cap="none">
                <a:solidFill>
                  <a:srgbClr val="888888"/>
                </a:solidFill>
                <a:latin typeface="Arial"/>
                <a:ea typeface="Arial"/>
                <a:cs typeface="Arial"/>
                <a:sym typeface="Arial"/>
              </a:defRPr>
            </a:lvl5pPr>
            <a:lvl6pPr marL="0" lvl="5" indent="0" algn="r" rtl="0">
              <a:spcBef>
                <a:spcPts val="0"/>
              </a:spcBef>
              <a:buNone/>
              <a:defRPr sz="900" b="0" i="0" u="none" strike="noStrike" cap="none">
                <a:solidFill>
                  <a:srgbClr val="888888"/>
                </a:solidFill>
                <a:latin typeface="Arial"/>
                <a:ea typeface="Arial"/>
                <a:cs typeface="Arial"/>
                <a:sym typeface="Arial"/>
              </a:defRPr>
            </a:lvl6pPr>
            <a:lvl7pPr marL="0" lvl="6" indent="0" algn="r" rtl="0">
              <a:spcBef>
                <a:spcPts val="0"/>
              </a:spcBef>
              <a:buNone/>
              <a:defRPr sz="900" b="0" i="0" u="none" strike="noStrike" cap="none">
                <a:solidFill>
                  <a:srgbClr val="888888"/>
                </a:solidFill>
                <a:latin typeface="Arial"/>
                <a:ea typeface="Arial"/>
                <a:cs typeface="Arial"/>
                <a:sym typeface="Arial"/>
              </a:defRPr>
            </a:lvl7pPr>
            <a:lvl8pPr marL="0" lvl="7" indent="0" algn="r" rtl="0">
              <a:spcBef>
                <a:spcPts val="0"/>
              </a:spcBef>
              <a:buNone/>
              <a:defRPr sz="900" b="0" i="0" u="none" strike="noStrike" cap="none">
                <a:solidFill>
                  <a:srgbClr val="888888"/>
                </a:solidFill>
                <a:latin typeface="Arial"/>
                <a:ea typeface="Arial"/>
                <a:cs typeface="Arial"/>
                <a:sym typeface="Arial"/>
              </a:defRPr>
            </a:lvl8pPr>
            <a:lvl9pPr marL="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secHead">
  <p:cSld name="SECTION_HEADER">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1362075" y="1671639"/>
            <a:ext cx="51117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1362075" y="3660774"/>
            <a:ext cx="51117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17"/>
          <p:cNvSpPr txBox="1">
            <a:spLocks noGrp="1"/>
          </p:cNvSpPr>
          <p:nvPr>
            <p:ph type="dt" idx="10"/>
          </p:nvPr>
        </p:nvSpPr>
        <p:spPr>
          <a:xfrm>
            <a:off x="838200" y="6356350"/>
            <a:ext cx="1219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b="0" i="0" u="none" strike="noStrike" cap="none">
                <a:solidFill>
                  <a:srgbClr val="888888"/>
                </a:solidFill>
                <a:latin typeface="Arial"/>
                <a:ea typeface="Arial"/>
                <a:cs typeface="Arial"/>
                <a:sym typeface="Arial"/>
              </a:defRPr>
            </a:lvl1pPr>
            <a:lvl2pPr marL="0" lvl="1" indent="0" algn="r" rtl="0">
              <a:spcBef>
                <a:spcPts val="0"/>
              </a:spcBef>
              <a:buNone/>
              <a:defRPr sz="900" b="0" i="0" u="none" strike="noStrike" cap="none">
                <a:solidFill>
                  <a:srgbClr val="888888"/>
                </a:solidFill>
                <a:latin typeface="Arial"/>
                <a:ea typeface="Arial"/>
                <a:cs typeface="Arial"/>
                <a:sym typeface="Arial"/>
              </a:defRPr>
            </a:lvl2pPr>
            <a:lvl3pPr marL="0" lvl="2" indent="0" algn="r" rtl="0">
              <a:spcBef>
                <a:spcPts val="0"/>
              </a:spcBef>
              <a:buNone/>
              <a:defRPr sz="900" b="0" i="0" u="none" strike="noStrike" cap="none">
                <a:solidFill>
                  <a:srgbClr val="888888"/>
                </a:solidFill>
                <a:latin typeface="Arial"/>
                <a:ea typeface="Arial"/>
                <a:cs typeface="Arial"/>
                <a:sym typeface="Arial"/>
              </a:defRPr>
            </a:lvl3pPr>
            <a:lvl4pPr marL="0" lvl="3" indent="0" algn="r" rtl="0">
              <a:spcBef>
                <a:spcPts val="0"/>
              </a:spcBef>
              <a:buNone/>
              <a:defRPr sz="900" b="0" i="0" u="none" strike="noStrike" cap="none">
                <a:solidFill>
                  <a:srgbClr val="888888"/>
                </a:solidFill>
                <a:latin typeface="Arial"/>
                <a:ea typeface="Arial"/>
                <a:cs typeface="Arial"/>
                <a:sym typeface="Arial"/>
              </a:defRPr>
            </a:lvl4pPr>
            <a:lvl5pPr marL="0" lvl="4" indent="0" algn="r" rtl="0">
              <a:spcBef>
                <a:spcPts val="0"/>
              </a:spcBef>
              <a:buNone/>
              <a:defRPr sz="900" b="0" i="0" u="none" strike="noStrike" cap="none">
                <a:solidFill>
                  <a:srgbClr val="888888"/>
                </a:solidFill>
                <a:latin typeface="Arial"/>
                <a:ea typeface="Arial"/>
                <a:cs typeface="Arial"/>
                <a:sym typeface="Arial"/>
              </a:defRPr>
            </a:lvl5pPr>
            <a:lvl6pPr marL="0" lvl="5" indent="0" algn="r" rtl="0">
              <a:spcBef>
                <a:spcPts val="0"/>
              </a:spcBef>
              <a:buNone/>
              <a:defRPr sz="900" b="0" i="0" u="none" strike="noStrike" cap="none">
                <a:solidFill>
                  <a:srgbClr val="888888"/>
                </a:solidFill>
                <a:latin typeface="Arial"/>
                <a:ea typeface="Arial"/>
                <a:cs typeface="Arial"/>
                <a:sym typeface="Arial"/>
              </a:defRPr>
            </a:lvl6pPr>
            <a:lvl7pPr marL="0" lvl="6" indent="0" algn="r" rtl="0">
              <a:spcBef>
                <a:spcPts val="0"/>
              </a:spcBef>
              <a:buNone/>
              <a:defRPr sz="900" b="0" i="0" u="none" strike="noStrike" cap="none">
                <a:solidFill>
                  <a:srgbClr val="888888"/>
                </a:solidFill>
                <a:latin typeface="Arial"/>
                <a:ea typeface="Arial"/>
                <a:cs typeface="Arial"/>
                <a:sym typeface="Arial"/>
              </a:defRPr>
            </a:lvl7pPr>
            <a:lvl8pPr marL="0" lvl="7" indent="0" algn="r" rtl="0">
              <a:spcBef>
                <a:spcPts val="0"/>
              </a:spcBef>
              <a:buNone/>
              <a:defRPr sz="900" b="0" i="0" u="none" strike="noStrike" cap="none">
                <a:solidFill>
                  <a:srgbClr val="888888"/>
                </a:solidFill>
                <a:latin typeface="Arial"/>
                <a:ea typeface="Arial"/>
                <a:cs typeface="Arial"/>
                <a:sym typeface="Arial"/>
              </a:defRPr>
            </a:lvl8pPr>
            <a:lvl9pPr marL="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32" name="Google Shape;32;p17"/>
          <p:cNvGrpSpPr/>
          <p:nvPr/>
        </p:nvGrpSpPr>
        <p:grpSpPr>
          <a:xfrm>
            <a:off x="6953400" y="-25401"/>
            <a:ext cx="5238675" cy="6902400"/>
            <a:chOff x="6953400" y="-25401"/>
            <a:chExt cx="5238675" cy="6902400"/>
          </a:xfrm>
        </p:grpSpPr>
        <p:cxnSp>
          <p:nvCxnSpPr>
            <p:cNvPr id="33" name="Google Shape;33;p17"/>
            <p:cNvCxnSpPr/>
            <p:nvPr/>
          </p:nvCxnSpPr>
          <p:spPr>
            <a:xfrm>
              <a:off x="9096375" y="1497012"/>
              <a:ext cx="3095700" cy="0"/>
            </a:xfrm>
            <a:prstGeom prst="straightConnector1">
              <a:avLst/>
            </a:prstGeom>
            <a:noFill/>
            <a:ln w="9525" cap="flat" cmpd="sng">
              <a:solidFill>
                <a:schemeClr val="dk1"/>
              </a:solidFill>
              <a:prstDash val="solid"/>
              <a:miter lim="800000"/>
              <a:headEnd type="none" w="sm" len="sm"/>
              <a:tailEnd type="none" w="sm" len="sm"/>
            </a:ln>
          </p:spPr>
        </p:cxnSp>
        <p:cxnSp>
          <p:nvCxnSpPr>
            <p:cNvPr id="34" name="Google Shape;34;p17"/>
            <p:cNvCxnSpPr/>
            <p:nvPr/>
          </p:nvCxnSpPr>
          <p:spPr>
            <a:xfrm flipH="1">
              <a:off x="6953400" y="-25401"/>
              <a:ext cx="3790800" cy="6902400"/>
            </a:xfrm>
            <a:prstGeom prst="straightConnector1">
              <a:avLst/>
            </a:prstGeom>
            <a:noFill/>
            <a:ln w="9525" cap="flat" cmpd="sng">
              <a:solidFill>
                <a:schemeClr val="dk1"/>
              </a:solidFill>
              <a:prstDash val="solid"/>
              <a:miter lim="800000"/>
              <a:headEnd type="none" w="sm" len="sm"/>
              <a:tailEnd type="none" w="sm" len="sm"/>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Break">
  <p:cSld name="Section Break">
    <p:bg>
      <p:bgPr>
        <a:solidFill>
          <a:schemeClr val="dk1"/>
        </a:solidFill>
        <a:effectLst/>
      </p:bgPr>
    </p:bg>
    <p:spTree>
      <p:nvGrpSpPr>
        <p:cNvPr id="1" name="Shape 35"/>
        <p:cNvGrpSpPr/>
        <p:nvPr/>
      </p:nvGrpSpPr>
      <p:grpSpPr>
        <a:xfrm>
          <a:off x="0" y="0"/>
          <a:ext cx="0" cy="0"/>
          <a:chOff x="0" y="0"/>
          <a:chExt cx="0" cy="0"/>
        </a:xfrm>
      </p:grpSpPr>
      <p:sp>
        <p:nvSpPr>
          <p:cNvPr id="36" name="Google Shape;36;p18"/>
          <p:cNvSpPr txBox="1">
            <a:spLocks noGrp="1"/>
          </p:cNvSpPr>
          <p:nvPr>
            <p:ph type="ctrTitle"/>
          </p:nvPr>
        </p:nvSpPr>
        <p:spPr>
          <a:xfrm>
            <a:off x="6991350" y="2148840"/>
            <a:ext cx="4179600" cy="17154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lt1"/>
              </a:buClr>
              <a:buSzPts val="3600"/>
              <a:buFont typeface="Arial"/>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18"/>
          <p:cNvSpPr txBox="1">
            <a:spLocks noGrp="1"/>
          </p:cNvSpPr>
          <p:nvPr>
            <p:ph type="subTitle" idx="1"/>
          </p:nvPr>
        </p:nvSpPr>
        <p:spPr>
          <a:xfrm>
            <a:off x="6991350" y="3962003"/>
            <a:ext cx="4179600" cy="3651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000"/>
              </a:spcBef>
              <a:spcAft>
                <a:spcPts val="0"/>
              </a:spcAft>
              <a:buClr>
                <a:schemeClr val="lt1"/>
              </a:buClr>
              <a:buSzPts val="1600"/>
              <a:buNone/>
              <a:defRPr sz="1600">
                <a:solidFill>
                  <a:schemeClr val="lt1"/>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pic>
        <p:nvPicPr>
          <p:cNvPr id="38" name="Google Shape;38;p18"/>
          <p:cNvPicPr preferRelativeResize="0"/>
          <p:nvPr/>
        </p:nvPicPr>
        <p:blipFill rotWithShape="1">
          <a:blip r:embed="rId2">
            <a:alphaModFix/>
          </a:blip>
          <a:srcRect/>
          <a:stretch/>
        </p:blipFill>
        <p:spPr>
          <a:xfrm>
            <a:off x="0" y="828675"/>
            <a:ext cx="5876925" cy="52006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1" name="Google Shape;41;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b="0" i="0" u="none" strike="noStrike" cap="none">
                <a:solidFill>
                  <a:srgbClr val="888888"/>
                </a:solidFill>
                <a:latin typeface="Arial"/>
                <a:ea typeface="Arial"/>
                <a:cs typeface="Arial"/>
                <a:sym typeface="Arial"/>
              </a:defRPr>
            </a:lvl1pPr>
            <a:lvl2pPr marL="0" lvl="1" indent="0" algn="r" rtl="0">
              <a:spcBef>
                <a:spcPts val="0"/>
              </a:spcBef>
              <a:buNone/>
              <a:defRPr sz="900" b="0" i="0" u="none" strike="noStrike" cap="none">
                <a:solidFill>
                  <a:srgbClr val="888888"/>
                </a:solidFill>
                <a:latin typeface="Arial"/>
                <a:ea typeface="Arial"/>
                <a:cs typeface="Arial"/>
                <a:sym typeface="Arial"/>
              </a:defRPr>
            </a:lvl2pPr>
            <a:lvl3pPr marL="0" lvl="2" indent="0" algn="r" rtl="0">
              <a:spcBef>
                <a:spcPts val="0"/>
              </a:spcBef>
              <a:buNone/>
              <a:defRPr sz="900" b="0" i="0" u="none" strike="noStrike" cap="none">
                <a:solidFill>
                  <a:srgbClr val="888888"/>
                </a:solidFill>
                <a:latin typeface="Arial"/>
                <a:ea typeface="Arial"/>
                <a:cs typeface="Arial"/>
                <a:sym typeface="Arial"/>
              </a:defRPr>
            </a:lvl3pPr>
            <a:lvl4pPr marL="0" lvl="3" indent="0" algn="r" rtl="0">
              <a:spcBef>
                <a:spcPts val="0"/>
              </a:spcBef>
              <a:buNone/>
              <a:defRPr sz="900" b="0" i="0" u="none" strike="noStrike" cap="none">
                <a:solidFill>
                  <a:srgbClr val="888888"/>
                </a:solidFill>
                <a:latin typeface="Arial"/>
                <a:ea typeface="Arial"/>
                <a:cs typeface="Arial"/>
                <a:sym typeface="Arial"/>
              </a:defRPr>
            </a:lvl4pPr>
            <a:lvl5pPr marL="0" lvl="4" indent="0" algn="r" rtl="0">
              <a:spcBef>
                <a:spcPts val="0"/>
              </a:spcBef>
              <a:buNone/>
              <a:defRPr sz="900" b="0" i="0" u="none" strike="noStrike" cap="none">
                <a:solidFill>
                  <a:srgbClr val="888888"/>
                </a:solidFill>
                <a:latin typeface="Arial"/>
                <a:ea typeface="Arial"/>
                <a:cs typeface="Arial"/>
                <a:sym typeface="Arial"/>
              </a:defRPr>
            </a:lvl5pPr>
            <a:lvl6pPr marL="0" lvl="5" indent="0" algn="r" rtl="0">
              <a:spcBef>
                <a:spcPts val="0"/>
              </a:spcBef>
              <a:buNone/>
              <a:defRPr sz="900" b="0" i="0" u="none" strike="noStrike" cap="none">
                <a:solidFill>
                  <a:srgbClr val="888888"/>
                </a:solidFill>
                <a:latin typeface="Arial"/>
                <a:ea typeface="Arial"/>
                <a:cs typeface="Arial"/>
                <a:sym typeface="Arial"/>
              </a:defRPr>
            </a:lvl6pPr>
            <a:lvl7pPr marL="0" lvl="6" indent="0" algn="r" rtl="0">
              <a:spcBef>
                <a:spcPts val="0"/>
              </a:spcBef>
              <a:buNone/>
              <a:defRPr sz="900" b="0" i="0" u="none" strike="noStrike" cap="none">
                <a:solidFill>
                  <a:srgbClr val="888888"/>
                </a:solidFill>
                <a:latin typeface="Arial"/>
                <a:ea typeface="Arial"/>
                <a:cs typeface="Arial"/>
                <a:sym typeface="Arial"/>
              </a:defRPr>
            </a:lvl7pPr>
            <a:lvl8pPr marL="0" lvl="7" indent="0" algn="r" rtl="0">
              <a:spcBef>
                <a:spcPts val="0"/>
              </a:spcBef>
              <a:buNone/>
              <a:defRPr sz="900" b="0" i="0" u="none" strike="noStrike" cap="none">
                <a:solidFill>
                  <a:srgbClr val="888888"/>
                </a:solidFill>
                <a:latin typeface="Arial"/>
                <a:ea typeface="Arial"/>
                <a:cs typeface="Arial"/>
                <a:sym typeface="Arial"/>
              </a:defRPr>
            </a:lvl8pPr>
            <a:lvl9pPr marL="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ntent">
  <p:cSld name="Three Content">
    <p:bg>
      <p:bgPr>
        <a:solidFill>
          <a:schemeClr val="lt1"/>
        </a:solidFill>
        <a:effectLst/>
      </p:bgPr>
    </p:bg>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1885156" y="892177"/>
            <a:ext cx="8421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1243104" y="277693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1243104" y="3834606"/>
            <a:ext cx="2882400" cy="19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4647665" y="2776936"/>
            <a:ext cx="28968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4647665" y="3834606"/>
            <a:ext cx="2896800" cy="19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body" idx="5"/>
          </p:nvPr>
        </p:nvSpPr>
        <p:spPr>
          <a:xfrm>
            <a:off x="8066421" y="2776936"/>
            <a:ext cx="28824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1" name="Google Shape;51;p20"/>
          <p:cNvSpPr txBox="1">
            <a:spLocks noGrp="1"/>
          </p:cNvSpPr>
          <p:nvPr>
            <p:ph type="body" idx="6"/>
          </p:nvPr>
        </p:nvSpPr>
        <p:spPr>
          <a:xfrm>
            <a:off x="8066421" y="3834606"/>
            <a:ext cx="2882400" cy="19980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lvl1pPr>
            <a:lvl2pPr marL="914400" lvl="1" indent="-228600" algn="l" rtl="0">
              <a:lnSpc>
                <a:spcPct val="100000"/>
              </a:lnSpc>
              <a:spcBef>
                <a:spcPts val="500"/>
              </a:spcBef>
              <a:spcAft>
                <a:spcPts val="0"/>
              </a:spcAft>
              <a:buClr>
                <a:schemeClr val="dk1"/>
              </a:buClr>
              <a:buSzPts val="1400"/>
              <a:buNone/>
              <a:defRPr sz="1400"/>
            </a:lvl2pPr>
            <a:lvl3pPr marL="1371600" lvl="2" indent="-228600" algn="l" rtl="0">
              <a:lnSpc>
                <a:spcPct val="100000"/>
              </a:lnSpc>
              <a:spcBef>
                <a:spcPts val="500"/>
              </a:spcBef>
              <a:spcAft>
                <a:spcPts val="0"/>
              </a:spcAft>
              <a:buClr>
                <a:schemeClr val="dk1"/>
              </a:buClr>
              <a:buSzPts val="1400"/>
              <a:buNone/>
              <a:defRPr sz="1400"/>
            </a:lvl3pPr>
            <a:lvl4pPr marL="1828800" lvl="3" indent="-228600" algn="l" rtl="0">
              <a:lnSpc>
                <a:spcPct val="100000"/>
              </a:lnSpc>
              <a:spcBef>
                <a:spcPts val="500"/>
              </a:spcBef>
              <a:spcAft>
                <a:spcPts val="0"/>
              </a:spcAft>
              <a:buClr>
                <a:schemeClr val="dk1"/>
              </a:buClr>
              <a:buSzPts val="1400"/>
              <a:buNone/>
              <a:defRPr sz="1400"/>
            </a:lvl4pPr>
            <a:lvl5pPr marL="2286000" lvl="4" indent="-228600" algn="l" rtl="0">
              <a:lnSpc>
                <a:spcPct val="100000"/>
              </a:lnSpc>
              <a:spcBef>
                <a:spcPts val="500"/>
              </a:spcBef>
              <a:spcAft>
                <a:spcPts val="0"/>
              </a:spcAft>
              <a:buClr>
                <a:schemeClr val="dk1"/>
              </a:buClr>
              <a:buSzPts val="1400"/>
              <a:buNone/>
              <a:defRPr sz="14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2" name="Google Shape;52;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55" name="Google Shape;55;p20"/>
          <p:cNvGrpSpPr/>
          <p:nvPr/>
        </p:nvGrpSpPr>
        <p:grpSpPr>
          <a:xfrm>
            <a:off x="76" y="0"/>
            <a:ext cx="2238300" cy="3105300"/>
            <a:chOff x="76" y="0"/>
            <a:chExt cx="2238300" cy="3105300"/>
          </a:xfrm>
        </p:grpSpPr>
        <p:cxnSp>
          <p:nvCxnSpPr>
            <p:cNvPr id="56" name="Google Shape;56;p20"/>
            <p:cNvCxnSpPr/>
            <p:nvPr/>
          </p:nvCxnSpPr>
          <p:spPr>
            <a:xfrm flipH="1">
              <a:off x="150" y="0"/>
              <a:ext cx="1238100" cy="3105300"/>
            </a:xfrm>
            <a:prstGeom prst="straightConnector1">
              <a:avLst/>
            </a:prstGeom>
            <a:noFill/>
            <a:ln w="9525" cap="flat" cmpd="sng">
              <a:solidFill>
                <a:schemeClr val="dk1"/>
              </a:solidFill>
              <a:prstDash val="solid"/>
              <a:miter lim="800000"/>
              <a:headEnd type="none" w="sm" len="sm"/>
              <a:tailEnd type="none" w="sm" len="sm"/>
            </a:ln>
          </p:spPr>
        </p:cxnSp>
        <p:cxnSp>
          <p:nvCxnSpPr>
            <p:cNvPr id="57" name="Google Shape;57;p20"/>
            <p:cNvCxnSpPr/>
            <p:nvPr/>
          </p:nvCxnSpPr>
          <p:spPr>
            <a:xfrm flipH="1">
              <a:off x="76" y="0"/>
              <a:ext cx="2238300" cy="2476500"/>
            </a:xfrm>
            <a:prstGeom prst="straightConnector1">
              <a:avLst/>
            </a:prstGeom>
            <a:noFill/>
            <a:ln w="9525" cap="flat" cmpd="sng">
              <a:solidFill>
                <a:schemeClr val="dk1"/>
              </a:solidFill>
              <a:prstDash val="solid"/>
              <a:miter lim="800000"/>
              <a:headEnd type="none" w="sm" len="sm"/>
              <a:tailEnd type="none" w="sm" len="sm"/>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rt Art">
  <p:cSld name="Smart Art">
    <p:bg>
      <p:bgPr>
        <a:solidFill>
          <a:schemeClr val="lt1"/>
        </a:solidFill>
        <a:effectLst/>
      </p:bgPr>
    </p:bg>
    <p:spTree>
      <p:nvGrpSpPr>
        <p:cNvPr id="1" name="Shape 58"/>
        <p:cNvGrpSpPr/>
        <p:nvPr/>
      </p:nvGrpSpPr>
      <p:grpSpPr>
        <a:xfrm>
          <a:off x="0" y="0"/>
          <a:ext cx="0" cy="0"/>
          <a:chOff x="0" y="0"/>
          <a:chExt cx="0" cy="0"/>
        </a:xfrm>
      </p:grpSpPr>
      <p:grpSp>
        <p:nvGrpSpPr>
          <p:cNvPr id="59" name="Google Shape;59;p21"/>
          <p:cNvGrpSpPr/>
          <p:nvPr/>
        </p:nvGrpSpPr>
        <p:grpSpPr>
          <a:xfrm>
            <a:off x="0" y="0"/>
            <a:ext cx="2590800" cy="1027800"/>
            <a:chOff x="0" y="0"/>
            <a:chExt cx="2590800" cy="1027800"/>
          </a:xfrm>
        </p:grpSpPr>
        <p:cxnSp>
          <p:nvCxnSpPr>
            <p:cNvPr id="60" name="Google Shape;60;p21"/>
            <p:cNvCxnSpPr/>
            <p:nvPr/>
          </p:nvCxnSpPr>
          <p:spPr>
            <a:xfrm rot="10800000" flipH="1">
              <a:off x="0" y="0"/>
              <a:ext cx="2590800" cy="762000"/>
            </a:xfrm>
            <a:prstGeom prst="straightConnector1">
              <a:avLst/>
            </a:prstGeom>
            <a:noFill/>
            <a:ln w="9525" cap="flat" cmpd="sng">
              <a:solidFill>
                <a:schemeClr val="dk1"/>
              </a:solidFill>
              <a:prstDash val="solid"/>
              <a:miter lim="800000"/>
              <a:headEnd type="none" w="sm" len="sm"/>
              <a:tailEnd type="none" w="sm" len="sm"/>
            </a:ln>
          </p:spPr>
        </p:cxnSp>
        <p:cxnSp>
          <p:nvCxnSpPr>
            <p:cNvPr id="61" name="Google Shape;61;p21"/>
            <p:cNvCxnSpPr/>
            <p:nvPr/>
          </p:nvCxnSpPr>
          <p:spPr>
            <a:xfrm flipH="1">
              <a:off x="150" y="0"/>
              <a:ext cx="704700" cy="1027800"/>
            </a:xfrm>
            <a:prstGeom prst="straightConnector1">
              <a:avLst/>
            </a:prstGeom>
            <a:noFill/>
            <a:ln w="9525" cap="flat" cmpd="sng">
              <a:solidFill>
                <a:schemeClr val="dk1"/>
              </a:solidFill>
              <a:prstDash val="solid"/>
              <a:miter lim="800000"/>
              <a:headEnd type="none" w="sm" len="sm"/>
              <a:tailEnd type="none" w="sm" len="sm"/>
            </a:ln>
          </p:spPr>
        </p:cxnSp>
      </p:grpSp>
      <p:sp>
        <p:nvSpPr>
          <p:cNvPr id="62" name="Google Shape;62;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 name="Google Shape;63;p21"/>
          <p:cNvSpPr>
            <a:spLocks noGrp="1"/>
          </p:cNvSpPr>
          <p:nvPr>
            <p:ph type="dgm" idx="2"/>
          </p:nvPr>
        </p:nvSpPr>
        <p:spPr>
          <a:xfrm>
            <a:off x="838200" y="2111375"/>
            <a:ext cx="10515600" cy="37449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4" name="Google Shape;64;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7"/>
        <p:cNvGrpSpPr/>
        <p:nvPr/>
      </p:nvGrpSpPr>
      <p:grpSpPr>
        <a:xfrm>
          <a:off x="0" y="0"/>
          <a:ext cx="0" cy="0"/>
          <a:chOff x="0" y="0"/>
          <a:chExt cx="0" cy="0"/>
        </a:xfrm>
      </p:grpSpPr>
      <p:pic>
        <p:nvPicPr>
          <p:cNvPr id="68" name="Google Shape;68;p22"/>
          <p:cNvPicPr preferRelativeResize="0"/>
          <p:nvPr/>
        </p:nvPicPr>
        <p:blipFill rotWithShape="1">
          <a:blip r:embed="rId2">
            <a:alphaModFix/>
          </a:blip>
          <a:srcRect/>
          <a:stretch/>
        </p:blipFill>
        <p:spPr>
          <a:xfrm>
            <a:off x="0" y="0"/>
            <a:ext cx="5581652" cy="6858000"/>
          </a:xfrm>
          <a:prstGeom prst="rect">
            <a:avLst/>
          </a:prstGeom>
          <a:noFill/>
          <a:ln>
            <a:noFill/>
          </a:ln>
        </p:spPr>
      </p:pic>
      <p:sp>
        <p:nvSpPr>
          <p:cNvPr id="69" name="Google Shape;69;p22"/>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22"/>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1000"/>
              </a:spcBef>
              <a:spcAft>
                <a:spcPts val="0"/>
              </a:spcAft>
              <a:buClr>
                <a:srgbClr val="757070"/>
              </a:buClr>
              <a:buSzPts val="1600"/>
              <a:buNone/>
              <a:defRPr sz="1600">
                <a:solidFill>
                  <a:srgbClr val="757070"/>
                </a:solidFil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71" name="Google Shape;71;p22"/>
          <p:cNvSpPr txBox="1">
            <a:spLocks noGrp="1"/>
          </p:cNvSpPr>
          <p:nvPr>
            <p:ph type="dt" idx="10"/>
          </p:nvPr>
        </p:nvSpPr>
        <p:spPr>
          <a:xfrm>
            <a:off x="4676774" y="6356350"/>
            <a:ext cx="1695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4" name="Google Shape;74;p22"/>
          <p:cNvCxnSpPr/>
          <p:nvPr/>
        </p:nvCxnSpPr>
        <p:spPr>
          <a:xfrm rot="10800000" flipH="1">
            <a:off x="2209800" y="0"/>
            <a:ext cx="2438400" cy="685800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1" name="Shape 75"/>
        <p:cNvGrpSpPr/>
        <p:nvPr/>
      </p:nvGrpSpPr>
      <p:grpSpPr>
        <a:xfrm>
          <a:off x="0" y="0"/>
          <a:ext cx="0" cy="0"/>
          <a:chOff x="0" y="0"/>
          <a:chExt cx="0" cy="0"/>
        </a:xfrm>
      </p:grpSpPr>
      <p:sp>
        <p:nvSpPr>
          <p:cNvPr id="76" name="Google Shape;76;p23"/>
          <p:cNvSpPr txBox="1">
            <a:spLocks noGrp="1"/>
          </p:cNvSpPr>
          <p:nvPr>
            <p:ph type="title"/>
          </p:nvPr>
        </p:nvSpPr>
        <p:spPr>
          <a:xfrm>
            <a:off x="5476875" y="1671639"/>
            <a:ext cx="5111700" cy="120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23"/>
          <p:cNvSpPr txBox="1">
            <a:spLocks noGrp="1"/>
          </p:cNvSpPr>
          <p:nvPr>
            <p:ph type="body" idx="1"/>
          </p:nvPr>
        </p:nvSpPr>
        <p:spPr>
          <a:xfrm>
            <a:off x="5476875" y="3660774"/>
            <a:ext cx="5111700" cy="1525500"/>
          </a:xfrm>
          <a:prstGeom prst="rect">
            <a:avLst/>
          </a:prstGeom>
          <a:noFill/>
          <a:ln>
            <a:noFill/>
          </a:ln>
        </p:spPr>
        <p:txBody>
          <a:bodyPr spcFirstLastPara="1" wrap="square" lIns="91425" tIns="45700" rIns="91425" bIns="45700" anchor="t" anchorCtr="0">
            <a:normAutofit/>
          </a:bodyPr>
          <a:lstStyle>
            <a:lvl1pPr marL="457200" lvl="0" indent="-228600" algn="l" rtl="0">
              <a:lnSpc>
                <a:spcPct val="100000"/>
              </a:lnSpc>
              <a:spcBef>
                <a:spcPts val="1000"/>
              </a:spcBef>
              <a:spcAft>
                <a:spcPts val="0"/>
              </a:spcAft>
              <a:buClr>
                <a:schemeClr val="dk1"/>
              </a:buClr>
              <a:buSzPts val="1400"/>
              <a:buNone/>
              <a:defRPr sz="1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grpSp>
        <p:nvGrpSpPr>
          <p:cNvPr id="78" name="Google Shape;78;p23"/>
          <p:cNvGrpSpPr/>
          <p:nvPr/>
        </p:nvGrpSpPr>
        <p:grpSpPr>
          <a:xfrm>
            <a:off x="0" y="-37"/>
            <a:ext cx="4762501" cy="5186400"/>
            <a:chOff x="0" y="-37"/>
            <a:chExt cx="4762501" cy="5186400"/>
          </a:xfrm>
        </p:grpSpPr>
        <p:cxnSp>
          <p:nvCxnSpPr>
            <p:cNvPr id="79" name="Google Shape;79;p23"/>
            <p:cNvCxnSpPr/>
            <p:nvPr/>
          </p:nvCxnSpPr>
          <p:spPr>
            <a:xfrm rot="10800000">
              <a:off x="0" y="876375"/>
              <a:ext cx="4762500" cy="1628700"/>
            </a:xfrm>
            <a:prstGeom prst="straightConnector1">
              <a:avLst/>
            </a:prstGeom>
            <a:noFill/>
            <a:ln w="9525" cap="flat" cmpd="sng">
              <a:solidFill>
                <a:schemeClr val="dk1"/>
              </a:solidFill>
              <a:prstDash val="solid"/>
              <a:miter lim="800000"/>
              <a:headEnd type="none" w="sm" len="sm"/>
              <a:tailEnd type="none" w="sm" len="sm"/>
            </a:ln>
          </p:spPr>
        </p:cxnSp>
        <p:cxnSp>
          <p:nvCxnSpPr>
            <p:cNvPr id="80" name="Google Shape;80;p23"/>
            <p:cNvCxnSpPr/>
            <p:nvPr/>
          </p:nvCxnSpPr>
          <p:spPr>
            <a:xfrm rot="10800000">
              <a:off x="2638501" y="-37"/>
              <a:ext cx="2124000" cy="5186400"/>
            </a:xfrm>
            <a:prstGeom prst="straightConnector1">
              <a:avLst/>
            </a:prstGeom>
            <a:noFill/>
            <a:ln w="9525" cap="flat" cmpd="sng">
              <a:solidFill>
                <a:schemeClr val="dk1"/>
              </a:solidFill>
              <a:prstDash val="solid"/>
              <a:miter lim="800000"/>
              <a:headEnd type="none" w="sm" len="sm"/>
              <a:tailEnd type="none" w="sm" len="sm"/>
            </a:ln>
          </p:spPr>
        </p:cxnSp>
      </p:grpSp>
      <p:sp>
        <p:nvSpPr>
          <p:cNvPr id="81" name="Google Shape;81;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9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900">
                <a:solidFill>
                  <a:srgbClr val="888888"/>
                </a:solidFill>
                <a:latin typeface="Arial"/>
                <a:ea typeface="Arial"/>
                <a:cs typeface="Arial"/>
                <a:sym typeface="Arial"/>
              </a:defRPr>
            </a:lvl1pPr>
            <a:lvl2pPr marL="0" lvl="1" indent="0" algn="r" rtl="0">
              <a:spcBef>
                <a:spcPts val="0"/>
              </a:spcBef>
              <a:buNone/>
              <a:defRPr sz="900">
                <a:solidFill>
                  <a:srgbClr val="888888"/>
                </a:solidFill>
                <a:latin typeface="Arial"/>
                <a:ea typeface="Arial"/>
                <a:cs typeface="Arial"/>
                <a:sym typeface="Arial"/>
              </a:defRPr>
            </a:lvl2pPr>
            <a:lvl3pPr marL="0" lvl="2" indent="0" algn="r" rtl="0">
              <a:spcBef>
                <a:spcPts val="0"/>
              </a:spcBef>
              <a:buNone/>
              <a:defRPr sz="900">
                <a:solidFill>
                  <a:srgbClr val="888888"/>
                </a:solidFill>
                <a:latin typeface="Arial"/>
                <a:ea typeface="Arial"/>
                <a:cs typeface="Arial"/>
                <a:sym typeface="Arial"/>
              </a:defRPr>
            </a:lvl3pPr>
            <a:lvl4pPr marL="0" lvl="3" indent="0" algn="r" rtl="0">
              <a:spcBef>
                <a:spcPts val="0"/>
              </a:spcBef>
              <a:buNone/>
              <a:defRPr sz="900">
                <a:solidFill>
                  <a:srgbClr val="888888"/>
                </a:solidFill>
                <a:latin typeface="Arial"/>
                <a:ea typeface="Arial"/>
                <a:cs typeface="Arial"/>
                <a:sym typeface="Arial"/>
              </a:defRPr>
            </a:lvl4pPr>
            <a:lvl5pPr marL="0" lvl="4" indent="0" algn="r" rtl="0">
              <a:spcBef>
                <a:spcPts val="0"/>
              </a:spcBef>
              <a:buNone/>
              <a:defRPr sz="900">
                <a:solidFill>
                  <a:srgbClr val="888888"/>
                </a:solidFill>
                <a:latin typeface="Arial"/>
                <a:ea typeface="Arial"/>
                <a:cs typeface="Arial"/>
                <a:sym typeface="Arial"/>
              </a:defRPr>
            </a:lvl5pPr>
            <a:lvl6pPr marL="0" lvl="5" indent="0" algn="r" rtl="0">
              <a:spcBef>
                <a:spcPts val="0"/>
              </a:spcBef>
              <a:buNone/>
              <a:defRPr sz="900">
                <a:solidFill>
                  <a:srgbClr val="888888"/>
                </a:solidFill>
                <a:latin typeface="Arial"/>
                <a:ea typeface="Arial"/>
                <a:cs typeface="Arial"/>
                <a:sym typeface="Arial"/>
              </a:defRPr>
            </a:lvl6pPr>
            <a:lvl7pPr marL="0" lvl="6" indent="0" algn="r" rtl="0">
              <a:spcBef>
                <a:spcPts val="0"/>
              </a:spcBef>
              <a:buNone/>
              <a:defRPr sz="900">
                <a:solidFill>
                  <a:srgbClr val="888888"/>
                </a:solidFill>
                <a:latin typeface="Arial"/>
                <a:ea typeface="Arial"/>
                <a:cs typeface="Arial"/>
                <a:sym typeface="Arial"/>
              </a:defRPr>
            </a:lvl7pPr>
            <a:lvl8pPr marL="0" lvl="7" indent="0" algn="r" rtl="0">
              <a:spcBef>
                <a:spcPts val="0"/>
              </a:spcBef>
              <a:buNone/>
              <a:defRPr sz="900">
                <a:solidFill>
                  <a:srgbClr val="888888"/>
                </a:solidFill>
                <a:latin typeface="Arial"/>
                <a:ea typeface="Arial"/>
                <a:cs typeface="Arial"/>
                <a:sym typeface="Arial"/>
              </a:defRPr>
            </a:lvl8pPr>
            <a:lvl9pPr marL="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
          <p:cNvSpPr txBox="1">
            <a:spLocks noGrp="1"/>
          </p:cNvSpPr>
          <p:nvPr>
            <p:ph type="ctrTitle"/>
          </p:nvPr>
        </p:nvSpPr>
        <p:spPr>
          <a:xfrm>
            <a:off x="2615100" y="4434850"/>
            <a:ext cx="8742600" cy="1122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600"/>
              <a:buFont typeface="Arial"/>
              <a:buNone/>
            </a:pPr>
            <a:r>
              <a:rPr lang="en-US" b="1"/>
              <a:t>U.S. Unemployment Rate (2018 - 2022)</a:t>
            </a:r>
            <a:endParaRPr b="1"/>
          </a:p>
        </p:txBody>
      </p:sp>
      <p:sp>
        <p:nvSpPr>
          <p:cNvPr id="182" name="Google Shape;182;p1"/>
          <p:cNvSpPr txBox="1">
            <a:spLocks noGrp="1"/>
          </p:cNvSpPr>
          <p:nvPr>
            <p:ph type="subTitle" idx="1"/>
          </p:nvPr>
        </p:nvSpPr>
        <p:spPr>
          <a:xfrm>
            <a:off x="6416041" y="5586890"/>
            <a:ext cx="4941900" cy="39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600"/>
              <a:buNone/>
            </a:pPr>
            <a:r>
              <a:rPr lang="en-US" b="0" i="0">
                <a:latin typeface="Arial"/>
                <a:ea typeface="Arial"/>
                <a:cs typeface="Arial"/>
                <a:sym typeface="Arial"/>
              </a:rPr>
              <a:t>Crisaldry Brito • Ivan Galeano • Angela Narag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Rate By State</a:t>
            </a:r>
            <a:endParaRPr b="1"/>
          </a:p>
        </p:txBody>
      </p:sp>
      <p:sp>
        <p:nvSpPr>
          <p:cNvPr id="256" name="Google Shape;2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57" name="Google Shape;2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258" name="Google Shape;258;p8"/>
          <p:cNvSpPr txBox="1"/>
          <p:nvPr/>
        </p:nvSpPr>
        <p:spPr>
          <a:xfrm>
            <a:off x="7165200" y="1201725"/>
            <a:ext cx="4969500" cy="5110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US" sz="1600">
                <a:solidFill>
                  <a:schemeClr val="dk1"/>
                </a:solidFill>
              </a:rPr>
              <a:t>As can be seen in the graph, </a:t>
            </a:r>
            <a:r>
              <a:rPr lang="en-US" sz="1600"/>
              <a:t>for the last 5 years (2018 - 2022), the U.S has seen dramatic changes in the unemployment rates by states.  </a:t>
            </a:r>
            <a:endParaRPr sz="1600"/>
          </a:p>
          <a:p>
            <a:pPr marL="457200" lvl="0" indent="-330200" algn="l" rtl="0">
              <a:spcBef>
                <a:spcPts val="0"/>
              </a:spcBef>
              <a:spcAft>
                <a:spcPts val="0"/>
              </a:spcAft>
              <a:buSzPts val="1600"/>
              <a:buChar char="●"/>
            </a:pPr>
            <a:r>
              <a:rPr lang="en-US" sz="1600"/>
              <a:t>During 2020, the unemployment rate across all 50 states saw an increase. According to the Bureau of Labor Statistic, the spike in unemployment in 2020 was due to the Covid Pandemic that led to worldwide shut down. During the pandemic businesses were forced to suspend operations, close, and/or temporary lay off workers.   </a:t>
            </a:r>
            <a:endParaRPr sz="1600"/>
          </a:p>
          <a:p>
            <a:pPr marL="457200" lvl="0" indent="-330200" algn="l" rtl="0">
              <a:spcBef>
                <a:spcPts val="0"/>
              </a:spcBef>
              <a:spcAft>
                <a:spcPts val="0"/>
              </a:spcAft>
              <a:buSzPts val="1600"/>
              <a:buChar char="●"/>
            </a:pPr>
            <a:r>
              <a:rPr lang="en-US" sz="1600"/>
              <a:t>In 2021, the unemployment rate began to slowly decrease as business began to reopen, stimulating the economy. </a:t>
            </a:r>
            <a:endParaRPr sz="1600"/>
          </a:p>
          <a:p>
            <a:pPr marL="457200" lvl="0" indent="-330200" algn="l" rtl="0">
              <a:spcBef>
                <a:spcPts val="0"/>
              </a:spcBef>
              <a:spcAft>
                <a:spcPts val="0"/>
              </a:spcAft>
              <a:buSzPts val="1600"/>
              <a:buChar char="●"/>
            </a:pPr>
            <a:r>
              <a:rPr lang="en-US" sz="1600"/>
              <a:t>By 2022, the overall unemployment rate trend began to return to similar pre-pandemic rates. unfortunately, not all states have been able to return to their pre-pandemic rates, while others have been able to reach, if not lower their pre-pandemic unemployment rates. </a:t>
            </a:r>
            <a:endParaRPr sz="1600"/>
          </a:p>
        </p:txBody>
      </p:sp>
      <p:pic>
        <p:nvPicPr>
          <p:cNvPr id="259" name="Google Shape;259;p8"/>
          <p:cNvPicPr preferRelativeResize="0"/>
          <p:nvPr/>
        </p:nvPicPr>
        <p:blipFill>
          <a:blip r:embed="rId3">
            <a:alphaModFix/>
          </a:blip>
          <a:stretch>
            <a:fillRect/>
          </a:stretch>
        </p:blipFill>
        <p:spPr>
          <a:xfrm>
            <a:off x="152400" y="1292075"/>
            <a:ext cx="7094125" cy="526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080d8afebc_1_0"/>
          <p:cNvSpPr txBox="1">
            <a:spLocks noGrp="1"/>
          </p:cNvSpPr>
          <p:nvPr>
            <p:ph type="title"/>
          </p:nvPr>
        </p:nvSpPr>
        <p:spPr>
          <a:xfrm>
            <a:off x="-126500" y="365125"/>
            <a:ext cx="12318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Pre-Pandemic Unemployment Rate Across The U.S. States (2018 - 2020)</a:t>
            </a:r>
            <a:endParaRPr b="1"/>
          </a:p>
        </p:txBody>
      </p:sp>
      <p:sp>
        <p:nvSpPr>
          <p:cNvPr id="265" name="Google Shape;265;g2080d8afebc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66" name="Google Shape;266;g2080d8afebc_1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67" name="Google Shape;267;g2080d8afebc_1_0"/>
          <p:cNvSpPr>
            <a:spLocks noGrp="1"/>
          </p:cNvSpPr>
          <p:nvPr>
            <p:ph type="dgm" idx="2"/>
          </p:nvPr>
        </p:nvSpPr>
        <p:spPr>
          <a:xfrm>
            <a:off x="6240000" y="5647225"/>
            <a:ext cx="5981400" cy="9579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n-US" sz="1800"/>
              <a:t>On average between 2018 and 2020, the unemployment rate in the United States rose by 101.54 percent, with exception of Hawaii. Between these two years, Hawaii’s  unemployment rate rose by 410.17 percent. </a:t>
            </a:r>
            <a:endParaRPr sz="1800"/>
          </a:p>
        </p:txBody>
      </p:sp>
      <p:sp>
        <p:nvSpPr>
          <p:cNvPr id="268" name="Google Shape;268;g2080d8afebc_1_0"/>
          <p:cNvSpPr>
            <a:spLocks noGrp="1"/>
          </p:cNvSpPr>
          <p:nvPr>
            <p:ph type="dgm" idx="2"/>
          </p:nvPr>
        </p:nvSpPr>
        <p:spPr>
          <a:xfrm>
            <a:off x="459600" y="5852725"/>
            <a:ext cx="5133300" cy="7524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n-US" sz="1800"/>
              <a:t>Comparatively, between 2018 and 2020, the unemployment rate rose amongst all 50 states. </a:t>
            </a:r>
            <a:endParaRPr sz="1800"/>
          </a:p>
          <a:p>
            <a:pPr marL="0" lvl="0" indent="0" algn="l" rtl="0">
              <a:spcBef>
                <a:spcPts val="1000"/>
              </a:spcBef>
              <a:spcAft>
                <a:spcPts val="0"/>
              </a:spcAft>
              <a:buNone/>
            </a:pPr>
            <a:endParaRPr sz="1800"/>
          </a:p>
          <a:p>
            <a:pPr marL="0" lvl="0" indent="0" algn="l" rtl="0">
              <a:spcBef>
                <a:spcPts val="1000"/>
              </a:spcBef>
              <a:spcAft>
                <a:spcPts val="0"/>
              </a:spcAft>
              <a:buNone/>
            </a:pPr>
            <a:endParaRPr sz="1800"/>
          </a:p>
        </p:txBody>
      </p:sp>
      <p:pic>
        <p:nvPicPr>
          <p:cNvPr id="269" name="Google Shape;269;g2080d8afebc_1_0"/>
          <p:cNvPicPr preferRelativeResize="0"/>
          <p:nvPr/>
        </p:nvPicPr>
        <p:blipFill>
          <a:blip r:embed="rId3">
            <a:alphaModFix/>
          </a:blip>
          <a:stretch>
            <a:fillRect/>
          </a:stretch>
        </p:blipFill>
        <p:spPr>
          <a:xfrm>
            <a:off x="161425" y="1409875"/>
            <a:ext cx="6175450" cy="4379600"/>
          </a:xfrm>
          <a:prstGeom prst="rect">
            <a:avLst/>
          </a:prstGeom>
          <a:noFill/>
          <a:ln>
            <a:noFill/>
          </a:ln>
        </p:spPr>
      </p:pic>
      <p:pic>
        <p:nvPicPr>
          <p:cNvPr id="270" name="Google Shape;270;g2080d8afebc_1_0"/>
          <p:cNvPicPr preferRelativeResize="0"/>
          <p:nvPr/>
        </p:nvPicPr>
        <p:blipFill>
          <a:blip r:embed="rId4">
            <a:alphaModFix/>
          </a:blip>
          <a:stretch>
            <a:fillRect/>
          </a:stretch>
        </p:blipFill>
        <p:spPr>
          <a:xfrm>
            <a:off x="6444100" y="1358513"/>
            <a:ext cx="5573200" cy="414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080d8afebc_1_7"/>
          <p:cNvSpPr txBox="1">
            <a:spLocks noGrp="1"/>
          </p:cNvSpPr>
          <p:nvPr>
            <p:ph type="title"/>
          </p:nvPr>
        </p:nvSpPr>
        <p:spPr>
          <a:xfrm>
            <a:off x="198775" y="365125"/>
            <a:ext cx="116739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Post-Pandemic Unemployment Across The U.S. States (2020 - 2022)</a:t>
            </a:r>
            <a:endParaRPr b="1"/>
          </a:p>
        </p:txBody>
      </p:sp>
      <p:sp>
        <p:nvSpPr>
          <p:cNvPr id="276" name="Google Shape;276;g2080d8afebc_1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77" name="Google Shape;277;g2080d8afebc_1_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78" name="Google Shape;278;g2080d8afebc_1_7"/>
          <p:cNvPicPr preferRelativeResize="0"/>
          <p:nvPr/>
        </p:nvPicPr>
        <p:blipFill>
          <a:blip r:embed="rId3">
            <a:alphaModFix/>
          </a:blip>
          <a:stretch>
            <a:fillRect/>
          </a:stretch>
        </p:blipFill>
        <p:spPr>
          <a:xfrm>
            <a:off x="260825" y="1252550"/>
            <a:ext cx="6696576" cy="4352925"/>
          </a:xfrm>
          <a:prstGeom prst="rect">
            <a:avLst/>
          </a:prstGeom>
          <a:noFill/>
          <a:ln>
            <a:noFill/>
          </a:ln>
        </p:spPr>
      </p:pic>
      <p:sp>
        <p:nvSpPr>
          <p:cNvPr id="279" name="Google Shape;279;g2080d8afebc_1_7"/>
          <p:cNvSpPr txBox="1"/>
          <p:nvPr/>
        </p:nvSpPr>
        <p:spPr>
          <a:xfrm>
            <a:off x="6126125" y="5605475"/>
            <a:ext cx="599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On average between 2020 and 2022, the unemployment rate in the United States decreased by -51.89 percent, with Hawaii displaying the greatest decrease with -67.94 percent.</a:t>
            </a:r>
            <a:endParaRPr sz="1800"/>
          </a:p>
        </p:txBody>
      </p:sp>
      <p:sp>
        <p:nvSpPr>
          <p:cNvPr id="280" name="Google Shape;280;g2080d8afebc_1_7"/>
          <p:cNvSpPr txBox="1"/>
          <p:nvPr/>
        </p:nvSpPr>
        <p:spPr>
          <a:xfrm>
            <a:off x="469850" y="5611100"/>
            <a:ext cx="5529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Between 2020 and 2022, the unemployment rate across all 50 states began to normalize to pre-pandemic rates.</a:t>
            </a:r>
            <a:endParaRPr sz="1800"/>
          </a:p>
        </p:txBody>
      </p:sp>
      <p:pic>
        <p:nvPicPr>
          <p:cNvPr id="281" name="Google Shape;281;g2080d8afebc_1_7"/>
          <p:cNvPicPr preferRelativeResize="0"/>
          <p:nvPr/>
        </p:nvPicPr>
        <p:blipFill>
          <a:blip r:embed="rId4">
            <a:alphaModFix/>
          </a:blip>
          <a:stretch>
            <a:fillRect/>
          </a:stretch>
        </p:blipFill>
        <p:spPr>
          <a:xfrm>
            <a:off x="6957400" y="1252550"/>
            <a:ext cx="5059900" cy="4313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895ded0cc3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sz="2200"/>
              <a:t>Unemployment Across The U.S. States: Outliers</a:t>
            </a:r>
            <a:endParaRPr/>
          </a:p>
        </p:txBody>
      </p:sp>
      <p:sp>
        <p:nvSpPr>
          <p:cNvPr id="287" name="Google Shape;287;g1895ded0cc3_0_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88" name="Google Shape;288;g1895ded0cc3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89" name="Google Shape;289;g1895ded0cc3_0_12"/>
          <p:cNvSpPr txBox="1"/>
          <p:nvPr/>
        </p:nvSpPr>
        <p:spPr>
          <a:xfrm>
            <a:off x="6858000" y="1343325"/>
            <a:ext cx="5186400" cy="48024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US" sz="1500"/>
              <a:t>The state with the </a:t>
            </a:r>
            <a:r>
              <a:rPr lang="en-US" sz="1500" b="1"/>
              <a:t>minimum</a:t>
            </a:r>
            <a:r>
              <a:rPr lang="en-US" sz="1500"/>
              <a:t> average unemployment rate in </a:t>
            </a:r>
            <a:r>
              <a:rPr lang="en-US" sz="1500" b="1"/>
              <a:t>2018</a:t>
            </a:r>
            <a:r>
              <a:rPr lang="en-US" sz="1500"/>
              <a:t> is </a:t>
            </a:r>
            <a:r>
              <a:rPr lang="en-US" sz="1500" b="1"/>
              <a:t>Hawaii</a:t>
            </a:r>
            <a:r>
              <a:rPr lang="en-US" sz="1500"/>
              <a:t> with a rate of </a:t>
            </a:r>
            <a:r>
              <a:rPr lang="en-US" sz="1500" b="1"/>
              <a:t>2.36</a:t>
            </a:r>
            <a:endParaRPr sz="1500" b="1"/>
          </a:p>
          <a:p>
            <a:pPr marL="457200" lvl="0" indent="-323850" algn="l" rtl="0">
              <a:spcBef>
                <a:spcPts val="0"/>
              </a:spcBef>
              <a:spcAft>
                <a:spcPts val="0"/>
              </a:spcAft>
              <a:buSzPts val="1500"/>
              <a:buChar char="●"/>
            </a:pPr>
            <a:r>
              <a:rPr lang="en-US" sz="1500"/>
              <a:t>The state with the </a:t>
            </a:r>
            <a:r>
              <a:rPr lang="en-US" sz="1500" b="1"/>
              <a:t>maximum</a:t>
            </a:r>
            <a:r>
              <a:rPr lang="en-US" sz="1500"/>
              <a:t> average unemployment rate in </a:t>
            </a:r>
            <a:r>
              <a:rPr lang="en-US" sz="1500" b="1"/>
              <a:t>2018</a:t>
            </a:r>
            <a:r>
              <a:rPr lang="en-US" sz="1500"/>
              <a:t> is </a:t>
            </a:r>
            <a:r>
              <a:rPr lang="en-US" sz="1500" b="1"/>
              <a:t>Alaska</a:t>
            </a:r>
            <a:r>
              <a:rPr lang="en-US" sz="1500"/>
              <a:t> with a rate of </a:t>
            </a:r>
            <a:r>
              <a:rPr lang="en-US" sz="1500" b="1"/>
              <a:t>5.97</a:t>
            </a:r>
            <a:endParaRPr sz="1500" b="1"/>
          </a:p>
          <a:p>
            <a:pPr marL="457200" lvl="0" indent="-323850" algn="l" rtl="0">
              <a:spcBef>
                <a:spcPts val="0"/>
              </a:spcBef>
              <a:spcAft>
                <a:spcPts val="0"/>
              </a:spcAft>
              <a:buSzPts val="1500"/>
              <a:buChar char="●"/>
            </a:pPr>
            <a:r>
              <a:rPr lang="en-US" sz="1500"/>
              <a:t>The state with the </a:t>
            </a:r>
            <a:r>
              <a:rPr lang="en-US" sz="1500" b="1"/>
              <a:t>minimum</a:t>
            </a:r>
            <a:r>
              <a:rPr lang="en-US" sz="1500"/>
              <a:t> average unemployment rate in </a:t>
            </a:r>
            <a:r>
              <a:rPr lang="en-US" sz="1500" b="1"/>
              <a:t>2019</a:t>
            </a:r>
            <a:r>
              <a:rPr lang="en-US" sz="1500"/>
              <a:t> is </a:t>
            </a:r>
            <a:r>
              <a:rPr lang="en-US" sz="1500" b="1"/>
              <a:t>North Dakota</a:t>
            </a:r>
            <a:r>
              <a:rPr lang="en-US" sz="1500"/>
              <a:t> with a rate of </a:t>
            </a:r>
            <a:r>
              <a:rPr lang="en-US" sz="1500" b="1"/>
              <a:t>2.11</a:t>
            </a:r>
            <a:endParaRPr sz="1500" b="1"/>
          </a:p>
          <a:p>
            <a:pPr marL="457200" lvl="0" indent="-323850" algn="l" rtl="0">
              <a:spcBef>
                <a:spcPts val="0"/>
              </a:spcBef>
              <a:spcAft>
                <a:spcPts val="0"/>
              </a:spcAft>
              <a:buSzPts val="1500"/>
              <a:buChar char="●"/>
            </a:pPr>
            <a:r>
              <a:rPr lang="en-US" sz="1500"/>
              <a:t>The state with the </a:t>
            </a:r>
            <a:r>
              <a:rPr lang="en-US" sz="1500" b="1"/>
              <a:t>maximum</a:t>
            </a:r>
            <a:r>
              <a:rPr lang="en-US" sz="1500"/>
              <a:t> average unemployment rate in </a:t>
            </a:r>
            <a:r>
              <a:rPr lang="en-US" sz="1500" b="1"/>
              <a:t>2019</a:t>
            </a:r>
            <a:r>
              <a:rPr lang="en-US" sz="1500"/>
              <a:t> is </a:t>
            </a:r>
            <a:r>
              <a:rPr lang="en-US" sz="1500" b="1"/>
              <a:t>Alaska</a:t>
            </a:r>
            <a:r>
              <a:rPr lang="en-US" sz="1500"/>
              <a:t> with a rate of </a:t>
            </a:r>
            <a:r>
              <a:rPr lang="en-US" sz="1500" b="1"/>
              <a:t>5.48</a:t>
            </a:r>
            <a:endParaRPr sz="1500" b="1"/>
          </a:p>
          <a:p>
            <a:pPr marL="457200" lvl="0" indent="-323850" algn="l" rtl="0">
              <a:spcBef>
                <a:spcPts val="0"/>
              </a:spcBef>
              <a:spcAft>
                <a:spcPts val="0"/>
              </a:spcAft>
              <a:buSzPts val="1500"/>
              <a:buChar char="●"/>
            </a:pPr>
            <a:r>
              <a:rPr lang="en-US" sz="1500"/>
              <a:t>The state with the </a:t>
            </a:r>
            <a:r>
              <a:rPr lang="en-US" sz="1500" b="1"/>
              <a:t>minimum</a:t>
            </a:r>
            <a:r>
              <a:rPr lang="en-US" sz="1500"/>
              <a:t> average unemployment rate in </a:t>
            </a:r>
            <a:r>
              <a:rPr lang="en-US" sz="1500" b="1"/>
              <a:t>2020 </a:t>
            </a:r>
            <a:r>
              <a:rPr lang="en-US" sz="1500"/>
              <a:t>is </a:t>
            </a:r>
            <a:r>
              <a:rPr lang="en-US" sz="1500" b="1"/>
              <a:t>Nebraska</a:t>
            </a:r>
            <a:r>
              <a:rPr lang="en-US" sz="1500"/>
              <a:t> with a rate of </a:t>
            </a:r>
            <a:r>
              <a:rPr lang="en-US" sz="1500" b="1"/>
              <a:t>4.15</a:t>
            </a:r>
            <a:endParaRPr sz="1500" b="1"/>
          </a:p>
          <a:p>
            <a:pPr marL="457200" lvl="0" indent="-323850" algn="l" rtl="0">
              <a:spcBef>
                <a:spcPts val="0"/>
              </a:spcBef>
              <a:spcAft>
                <a:spcPts val="0"/>
              </a:spcAft>
              <a:buSzPts val="1500"/>
              <a:buChar char="●"/>
            </a:pPr>
            <a:r>
              <a:rPr lang="en-US" sz="1500"/>
              <a:t>The state with the </a:t>
            </a:r>
            <a:r>
              <a:rPr lang="en-US" sz="1500" b="1"/>
              <a:t>maximum </a:t>
            </a:r>
            <a:r>
              <a:rPr lang="en-US" sz="1500"/>
              <a:t>average unemployment rate in </a:t>
            </a:r>
            <a:r>
              <a:rPr lang="en-US" sz="1500" b="1"/>
              <a:t>2020</a:t>
            </a:r>
            <a:r>
              <a:rPr lang="en-US" sz="1500"/>
              <a:t> is </a:t>
            </a:r>
            <a:r>
              <a:rPr lang="en-US" sz="1500" b="1"/>
              <a:t>Nevada</a:t>
            </a:r>
            <a:r>
              <a:rPr lang="en-US" sz="1500"/>
              <a:t> with a rate of </a:t>
            </a:r>
            <a:r>
              <a:rPr lang="en-US" sz="1500" b="1"/>
              <a:t>13.78</a:t>
            </a:r>
            <a:endParaRPr sz="1500" b="1"/>
          </a:p>
          <a:p>
            <a:pPr marL="457200" lvl="0" indent="-323850" algn="l" rtl="0">
              <a:spcBef>
                <a:spcPts val="0"/>
              </a:spcBef>
              <a:spcAft>
                <a:spcPts val="0"/>
              </a:spcAft>
              <a:buSzPts val="1500"/>
              <a:buChar char="●"/>
            </a:pPr>
            <a:r>
              <a:rPr lang="en-US" sz="1500"/>
              <a:t>The state with the </a:t>
            </a:r>
            <a:r>
              <a:rPr lang="en-US" sz="1500" b="1"/>
              <a:t>minimum</a:t>
            </a:r>
            <a:r>
              <a:rPr lang="en-US" sz="1500"/>
              <a:t> average unemployment rate in </a:t>
            </a:r>
            <a:r>
              <a:rPr lang="en-US" sz="1500" b="1"/>
              <a:t>2021</a:t>
            </a:r>
            <a:r>
              <a:rPr lang="en-US" sz="1500"/>
              <a:t> is </a:t>
            </a:r>
            <a:r>
              <a:rPr lang="en-US" sz="1500" b="1"/>
              <a:t>Nebraska</a:t>
            </a:r>
            <a:r>
              <a:rPr lang="en-US" sz="1500"/>
              <a:t> with a rate of </a:t>
            </a:r>
            <a:r>
              <a:rPr lang="en-US" sz="1500" b="1"/>
              <a:t>2.52</a:t>
            </a:r>
            <a:endParaRPr sz="1500" b="1"/>
          </a:p>
          <a:p>
            <a:pPr marL="457200" lvl="0" indent="-323850" algn="l" rtl="0">
              <a:spcBef>
                <a:spcPts val="0"/>
              </a:spcBef>
              <a:spcAft>
                <a:spcPts val="0"/>
              </a:spcAft>
              <a:buSzPts val="1500"/>
              <a:buChar char="●"/>
            </a:pPr>
            <a:r>
              <a:rPr lang="en-US" sz="1500"/>
              <a:t>The state with the </a:t>
            </a:r>
            <a:r>
              <a:rPr lang="en-US" sz="1500" b="1"/>
              <a:t>maximum </a:t>
            </a:r>
            <a:r>
              <a:rPr lang="en-US" sz="1500"/>
              <a:t>average unemployment rate in </a:t>
            </a:r>
            <a:r>
              <a:rPr lang="en-US" sz="1500" b="1"/>
              <a:t>2021</a:t>
            </a:r>
            <a:r>
              <a:rPr lang="en-US" sz="1500"/>
              <a:t> is </a:t>
            </a:r>
            <a:r>
              <a:rPr lang="en-US" sz="1500" b="1"/>
              <a:t>California</a:t>
            </a:r>
            <a:r>
              <a:rPr lang="en-US" sz="1500"/>
              <a:t> with a rate of </a:t>
            </a:r>
            <a:r>
              <a:rPr lang="en-US" sz="1500" b="1"/>
              <a:t>7.37</a:t>
            </a:r>
            <a:endParaRPr sz="1500" b="1"/>
          </a:p>
          <a:p>
            <a:pPr marL="457200" lvl="0" indent="-323850" algn="l" rtl="0">
              <a:spcBef>
                <a:spcPts val="0"/>
              </a:spcBef>
              <a:spcAft>
                <a:spcPts val="0"/>
              </a:spcAft>
              <a:buSzPts val="1500"/>
              <a:buChar char="●"/>
            </a:pPr>
            <a:r>
              <a:rPr lang="en-US" sz="1500"/>
              <a:t>The state with the </a:t>
            </a:r>
            <a:r>
              <a:rPr lang="en-US" sz="1500" b="1"/>
              <a:t>minimum</a:t>
            </a:r>
            <a:r>
              <a:rPr lang="en-US" sz="1500"/>
              <a:t> average unemployment rate in </a:t>
            </a:r>
            <a:r>
              <a:rPr lang="en-US" sz="1500" b="1"/>
              <a:t>2022</a:t>
            </a:r>
            <a:r>
              <a:rPr lang="en-US" sz="1500"/>
              <a:t> is </a:t>
            </a:r>
            <a:r>
              <a:rPr lang="en-US" sz="1500" b="1"/>
              <a:t>Utah</a:t>
            </a:r>
            <a:r>
              <a:rPr lang="en-US" sz="1500"/>
              <a:t> with a rate of </a:t>
            </a:r>
            <a:r>
              <a:rPr lang="en-US" sz="1500" b="1"/>
              <a:t>2.07</a:t>
            </a:r>
            <a:endParaRPr sz="1500" b="1"/>
          </a:p>
          <a:p>
            <a:pPr marL="457200" lvl="0" indent="-323850" algn="l" rtl="0">
              <a:spcBef>
                <a:spcPts val="0"/>
              </a:spcBef>
              <a:spcAft>
                <a:spcPts val="0"/>
              </a:spcAft>
              <a:buSzPts val="1500"/>
              <a:buChar char="●"/>
            </a:pPr>
            <a:r>
              <a:rPr lang="en-US" sz="1500"/>
              <a:t>The state with the </a:t>
            </a:r>
            <a:r>
              <a:rPr lang="en-US" sz="1500" b="1"/>
              <a:t>maximum</a:t>
            </a:r>
            <a:r>
              <a:rPr lang="en-US" sz="1500"/>
              <a:t> average unemployment rate in </a:t>
            </a:r>
            <a:r>
              <a:rPr lang="en-US" sz="1500" b="1"/>
              <a:t>2022</a:t>
            </a:r>
            <a:r>
              <a:rPr lang="en-US" sz="1500"/>
              <a:t> is </a:t>
            </a:r>
            <a:r>
              <a:rPr lang="en-US" sz="1500" b="1"/>
              <a:t>Nevada</a:t>
            </a:r>
            <a:r>
              <a:rPr lang="en-US" sz="1500"/>
              <a:t> with a rate of </a:t>
            </a:r>
            <a:r>
              <a:rPr lang="en-US" sz="1500" b="1"/>
              <a:t>4.82</a:t>
            </a:r>
            <a:endParaRPr sz="1500" b="1"/>
          </a:p>
        </p:txBody>
      </p:sp>
      <p:pic>
        <p:nvPicPr>
          <p:cNvPr id="290" name="Google Shape;290;g1895ded0cc3_0_12"/>
          <p:cNvPicPr preferRelativeResize="0"/>
          <p:nvPr/>
        </p:nvPicPr>
        <p:blipFill>
          <a:blip r:embed="rId3">
            <a:alphaModFix/>
          </a:blip>
          <a:stretch>
            <a:fillRect/>
          </a:stretch>
        </p:blipFill>
        <p:spPr>
          <a:xfrm>
            <a:off x="503796" y="1343325"/>
            <a:ext cx="6414405" cy="5013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895ded0cc3_0_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Across The U.S. States: Outliers</a:t>
            </a:r>
            <a:endParaRPr b="1"/>
          </a:p>
        </p:txBody>
      </p:sp>
      <p:sp>
        <p:nvSpPr>
          <p:cNvPr id="296" name="Google Shape;296;g1895ded0cc3_0_4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97" name="Google Shape;297;g1895ded0cc3_0_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98" name="Google Shape;298;g1895ded0cc3_0_42"/>
          <p:cNvSpPr txBox="1"/>
          <p:nvPr/>
        </p:nvSpPr>
        <p:spPr>
          <a:xfrm>
            <a:off x="7373025" y="1572200"/>
            <a:ext cx="4734600" cy="4894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The line graph shows the 7 outliers states that experienced the most fluctuation in unemployment rate in the last 5 years.</a:t>
            </a:r>
            <a:endParaRPr sz="1800"/>
          </a:p>
          <a:p>
            <a:pPr marL="457200" lvl="0" indent="-342900" algn="l" rtl="0">
              <a:spcBef>
                <a:spcPts val="0"/>
              </a:spcBef>
              <a:spcAft>
                <a:spcPts val="0"/>
              </a:spcAft>
              <a:buSzPts val="1800"/>
              <a:buChar char="●"/>
            </a:pPr>
            <a:r>
              <a:rPr lang="en-US" sz="1800"/>
              <a:t>States like Hawaii, went from being the state with the lowest unemployment rate in 2018, to the state with the highest unemployment rate in 2020. While there has been a decrease in the unemployment rate, the country has not yet returned to their pre-pandemic rate. </a:t>
            </a:r>
            <a:endParaRPr sz="1800"/>
          </a:p>
          <a:p>
            <a:pPr marL="457200" lvl="0" indent="-342900" algn="l" rtl="0">
              <a:spcBef>
                <a:spcPts val="0"/>
              </a:spcBef>
              <a:spcAft>
                <a:spcPts val="0"/>
              </a:spcAft>
              <a:buSzPts val="1800"/>
              <a:buChar char="●"/>
            </a:pPr>
            <a:r>
              <a:rPr lang="en-US" sz="1800"/>
              <a:t>Alaska, on the other hand was the state with the highest unemployment rate in 2018 and in 2019. Since the 2020 peak, their unemployment rate has continued to decrease, reaching lower than the pre-pandemic rates. </a:t>
            </a:r>
            <a:endParaRPr sz="1800"/>
          </a:p>
        </p:txBody>
      </p:sp>
      <p:pic>
        <p:nvPicPr>
          <p:cNvPr id="299" name="Google Shape;299;g1895ded0cc3_0_42"/>
          <p:cNvPicPr preferRelativeResize="0"/>
          <p:nvPr/>
        </p:nvPicPr>
        <p:blipFill>
          <a:blip r:embed="rId3">
            <a:alphaModFix/>
          </a:blip>
          <a:stretch>
            <a:fillRect/>
          </a:stretch>
        </p:blipFill>
        <p:spPr>
          <a:xfrm>
            <a:off x="159779" y="1303954"/>
            <a:ext cx="7279275" cy="495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305" name="Google Shape;30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06" name="Google Shape;306;p9"/>
          <p:cNvPicPr preferRelativeResize="0"/>
          <p:nvPr/>
        </p:nvPicPr>
        <p:blipFill rotWithShape="1">
          <a:blip r:embed="rId3">
            <a:alphaModFix/>
          </a:blip>
          <a:srcRect l="7424"/>
          <a:stretch/>
        </p:blipFill>
        <p:spPr>
          <a:xfrm>
            <a:off x="572750" y="1389875"/>
            <a:ext cx="2976448" cy="1607550"/>
          </a:xfrm>
          <a:prstGeom prst="rect">
            <a:avLst/>
          </a:prstGeom>
          <a:noFill/>
          <a:ln>
            <a:noFill/>
          </a:ln>
        </p:spPr>
      </p:pic>
      <p:pic>
        <p:nvPicPr>
          <p:cNvPr id="307" name="Google Shape;307;p9"/>
          <p:cNvPicPr preferRelativeResize="0"/>
          <p:nvPr/>
        </p:nvPicPr>
        <p:blipFill>
          <a:blip r:embed="rId4">
            <a:alphaModFix/>
          </a:blip>
          <a:stretch>
            <a:fillRect/>
          </a:stretch>
        </p:blipFill>
        <p:spPr>
          <a:xfrm>
            <a:off x="583651" y="3081175"/>
            <a:ext cx="2976450" cy="1984300"/>
          </a:xfrm>
          <a:prstGeom prst="rect">
            <a:avLst/>
          </a:prstGeom>
          <a:noFill/>
          <a:ln>
            <a:noFill/>
          </a:ln>
        </p:spPr>
      </p:pic>
      <p:pic>
        <p:nvPicPr>
          <p:cNvPr id="308" name="Google Shape;308;p9"/>
          <p:cNvPicPr preferRelativeResize="0"/>
          <p:nvPr/>
        </p:nvPicPr>
        <p:blipFill rotWithShape="1">
          <a:blip r:embed="rId5">
            <a:alphaModFix/>
          </a:blip>
          <a:srcRect t="21135"/>
          <a:stretch/>
        </p:blipFill>
        <p:spPr>
          <a:xfrm>
            <a:off x="537875" y="5222975"/>
            <a:ext cx="3068001" cy="1325576"/>
          </a:xfrm>
          <a:prstGeom prst="rect">
            <a:avLst/>
          </a:prstGeom>
          <a:noFill/>
          <a:ln>
            <a:noFill/>
          </a:ln>
        </p:spPr>
      </p:pic>
      <p:sp>
        <p:nvSpPr>
          <p:cNvPr id="309" name="Google Shape;309;p9"/>
          <p:cNvSpPr txBox="1"/>
          <p:nvPr/>
        </p:nvSpPr>
        <p:spPr>
          <a:xfrm>
            <a:off x="3563150" y="1993550"/>
            <a:ext cx="105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Hospitality</a:t>
            </a:r>
            <a:endParaRPr/>
          </a:p>
        </p:txBody>
      </p:sp>
      <p:sp>
        <p:nvSpPr>
          <p:cNvPr id="310" name="Google Shape;310;p9"/>
          <p:cNvSpPr txBox="1"/>
          <p:nvPr/>
        </p:nvSpPr>
        <p:spPr>
          <a:xfrm>
            <a:off x="3563150" y="3568425"/>
            <a:ext cx="93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Financial</a:t>
            </a:r>
            <a:endParaRPr/>
          </a:p>
        </p:txBody>
      </p:sp>
      <p:pic>
        <p:nvPicPr>
          <p:cNvPr id="311" name="Google Shape;311;p9"/>
          <p:cNvPicPr preferRelativeResize="0"/>
          <p:nvPr/>
        </p:nvPicPr>
        <p:blipFill>
          <a:blip r:embed="rId6">
            <a:alphaModFix/>
          </a:blip>
          <a:stretch>
            <a:fillRect/>
          </a:stretch>
        </p:blipFill>
        <p:spPr>
          <a:xfrm>
            <a:off x="4655525" y="1016925"/>
            <a:ext cx="7317202" cy="3493148"/>
          </a:xfrm>
          <a:prstGeom prst="rect">
            <a:avLst/>
          </a:prstGeom>
          <a:noFill/>
          <a:ln>
            <a:noFill/>
          </a:ln>
        </p:spPr>
      </p:pic>
      <p:sp>
        <p:nvSpPr>
          <p:cNvPr id="312" name="Google Shape;312;p9"/>
          <p:cNvSpPr txBox="1"/>
          <p:nvPr/>
        </p:nvSpPr>
        <p:spPr>
          <a:xfrm>
            <a:off x="3563150" y="5734650"/>
            <a:ext cx="105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Healthcare</a:t>
            </a:r>
            <a:endParaRPr/>
          </a:p>
        </p:txBody>
      </p:sp>
      <p:sp>
        <p:nvSpPr>
          <p:cNvPr id="313" name="Google Shape;31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Impact For Some Particular Industries</a:t>
            </a:r>
            <a:endParaRPr b="1"/>
          </a:p>
        </p:txBody>
      </p:sp>
      <p:sp>
        <p:nvSpPr>
          <p:cNvPr id="314" name="Google Shape;314;p9"/>
          <p:cNvSpPr txBox="1"/>
          <p:nvPr/>
        </p:nvSpPr>
        <p:spPr>
          <a:xfrm>
            <a:off x="4498850" y="4386000"/>
            <a:ext cx="7635900" cy="28278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2900"/>
              </a:spcBef>
              <a:spcAft>
                <a:spcPts val="0"/>
              </a:spcAft>
              <a:buClr>
                <a:srgbClr val="374151"/>
              </a:buClr>
              <a:buSzPts val="1300"/>
              <a:buFont typeface="Roboto"/>
              <a:buChar char="●"/>
            </a:pPr>
            <a:r>
              <a:rPr lang="en-US" sz="1300" b="1" i="1">
                <a:solidFill>
                  <a:schemeClr val="dk1"/>
                </a:solidFill>
              </a:rPr>
              <a:t>Hospitality</a:t>
            </a:r>
            <a:r>
              <a:rPr lang="en-US" sz="1300" i="1">
                <a:solidFill>
                  <a:schemeClr val="dk1"/>
                </a:solidFill>
              </a:rPr>
              <a:t>:</a:t>
            </a:r>
            <a:r>
              <a:rPr lang="en-US" sz="1300">
                <a:solidFill>
                  <a:srgbClr val="374151"/>
                </a:solidFill>
              </a:rPr>
              <a:t>Travel restrictions and lockdown measures have severely reduced demand for hotels, restaurants, and other related services.</a:t>
            </a:r>
            <a:endParaRPr sz="1300">
              <a:solidFill>
                <a:srgbClr val="374151"/>
              </a:solidFill>
            </a:endParaRPr>
          </a:p>
          <a:p>
            <a:pPr marL="457200" lvl="0" indent="-311150" algn="l" rtl="0">
              <a:lnSpc>
                <a:spcPct val="115000"/>
              </a:lnSpc>
              <a:spcBef>
                <a:spcPts val="0"/>
              </a:spcBef>
              <a:spcAft>
                <a:spcPts val="0"/>
              </a:spcAft>
              <a:buClr>
                <a:srgbClr val="374151"/>
              </a:buClr>
              <a:buSzPts val="1300"/>
              <a:buFont typeface="Roboto"/>
              <a:buChar char="●"/>
            </a:pPr>
            <a:r>
              <a:rPr lang="en-US" sz="1300" b="1" i="1">
                <a:solidFill>
                  <a:schemeClr val="dk1"/>
                </a:solidFill>
              </a:rPr>
              <a:t>Financial</a:t>
            </a:r>
            <a:r>
              <a:rPr lang="en-US" sz="1300">
                <a:solidFill>
                  <a:schemeClr val="dk1"/>
                </a:solidFill>
              </a:rPr>
              <a:t>:</a:t>
            </a:r>
            <a:r>
              <a:rPr lang="en-US" sz="1300">
                <a:solidFill>
                  <a:srgbClr val="374151"/>
                </a:solidFill>
              </a:rPr>
              <a:t>Unemployment rates have increased, consumer spending has decreased, and businesses have struggled to stay afloat, leading to an overall reduction in demand for financial services. As a result, some companies in the finance industry have implemented cost-cutting measures, including </a:t>
            </a:r>
            <a:r>
              <a:rPr lang="en-US" sz="1300" b="1">
                <a:solidFill>
                  <a:srgbClr val="374151"/>
                </a:solidFill>
              </a:rPr>
              <a:t>layoffs</a:t>
            </a:r>
            <a:r>
              <a:rPr lang="en-US" sz="1300">
                <a:solidFill>
                  <a:srgbClr val="374151"/>
                </a:solidFill>
              </a:rPr>
              <a:t>.</a:t>
            </a:r>
            <a:endParaRPr sz="1300">
              <a:solidFill>
                <a:srgbClr val="374151"/>
              </a:solidFill>
            </a:endParaRPr>
          </a:p>
          <a:p>
            <a:pPr marL="457200" lvl="0" indent="-311150" algn="l" rtl="0">
              <a:lnSpc>
                <a:spcPct val="115000"/>
              </a:lnSpc>
              <a:spcBef>
                <a:spcPts val="0"/>
              </a:spcBef>
              <a:spcAft>
                <a:spcPts val="0"/>
              </a:spcAft>
              <a:buClr>
                <a:srgbClr val="374151"/>
              </a:buClr>
              <a:buSzPts val="1300"/>
              <a:buFont typeface="Roboto"/>
              <a:buChar char="●"/>
            </a:pPr>
            <a:r>
              <a:rPr lang="en-US" sz="1300" b="1" i="1">
                <a:solidFill>
                  <a:schemeClr val="dk1"/>
                </a:solidFill>
              </a:rPr>
              <a:t>Healthcare</a:t>
            </a:r>
            <a:r>
              <a:rPr lang="en-US" sz="1300">
                <a:solidFill>
                  <a:schemeClr val="dk1"/>
                </a:solidFill>
              </a:rPr>
              <a:t>: </a:t>
            </a:r>
            <a:r>
              <a:rPr lang="en-US" sz="1300">
                <a:solidFill>
                  <a:srgbClr val="374151"/>
                </a:solidFill>
              </a:rPr>
              <a:t>While some areas, such as hospitals and urgent care clinics, have experienced a surge in demand and have had to hire more workers to keep up, other areas, such as elective surgeries, have seen a decrease in demand and have had to reduce staffing levels.</a:t>
            </a:r>
            <a:endParaRPr sz="1300">
              <a:solidFill>
                <a:srgbClr val="374151"/>
              </a:solidFill>
            </a:endParaRPr>
          </a:p>
          <a:p>
            <a:pPr marL="0" lvl="0" indent="0" algn="l" rtl="0">
              <a:spcBef>
                <a:spcPts val="2900"/>
              </a:spcBef>
              <a:spcAft>
                <a:spcPts val="0"/>
              </a:spcAft>
              <a:buNone/>
            </a:pP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8975d7f96a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&amp; Lay-Offs Vs Us And World Industry</a:t>
            </a:r>
            <a:endParaRPr b="1"/>
          </a:p>
        </p:txBody>
      </p:sp>
      <p:sp>
        <p:nvSpPr>
          <p:cNvPr id="320" name="Google Shape;320;g18975d7f96a_0_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321" name="Google Shape;321;g18975d7f96a_0_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322" name="Google Shape;322;g18975d7f96a_0_12"/>
          <p:cNvPicPr preferRelativeResize="0"/>
          <p:nvPr/>
        </p:nvPicPr>
        <p:blipFill>
          <a:blip r:embed="rId3">
            <a:alphaModFix/>
          </a:blip>
          <a:stretch>
            <a:fillRect/>
          </a:stretch>
        </p:blipFill>
        <p:spPr>
          <a:xfrm>
            <a:off x="1391250" y="1316325"/>
            <a:ext cx="9104701" cy="3886150"/>
          </a:xfrm>
          <a:prstGeom prst="rect">
            <a:avLst/>
          </a:prstGeom>
          <a:noFill/>
          <a:ln>
            <a:noFill/>
          </a:ln>
        </p:spPr>
      </p:pic>
      <p:pic>
        <p:nvPicPr>
          <p:cNvPr id="323" name="Google Shape;323;g18975d7f96a_0_12"/>
          <p:cNvPicPr preferRelativeResize="0"/>
          <p:nvPr/>
        </p:nvPicPr>
        <p:blipFill>
          <a:blip r:embed="rId4">
            <a:alphaModFix/>
          </a:blip>
          <a:stretch>
            <a:fillRect/>
          </a:stretch>
        </p:blipFill>
        <p:spPr>
          <a:xfrm>
            <a:off x="1228675" y="1316313"/>
            <a:ext cx="9734625" cy="3750324"/>
          </a:xfrm>
          <a:prstGeom prst="rect">
            <a:avLst/>
          </a:prstGeom>
          <a:noFill/>
          <a:ln>
            <a:noFill/>
          </a:ln>
        </p:spPr>
      </p:pic>
      <p:sp>
        <p:nvSpPr>
          <p:cNvPr id="324" name="Google Shape;324;g18975d7f96a_0_12"/>
          <p:cNvSpPr txBox="1"/>
          <p:nvPr/>
        </p:nvSpPr>
        <p:spPr>
          <a:xfrm>
            <a:off x="1753000" y="5066625"/>
            <a:ext cx="92103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374151"/>
              </a:buClr>
              <a:buSzPts val="1800"/>
              <a:buFont typeface="Roboto"/>
              <a:buChar char="●"/>
            </a:pPr>
            <a:r>
              <a:rPr lang="en-US" sz="1800">
                <a:solidFill>
                  <a:srgbClr val="374151"/>
                </a:solidFill>
                <a:latin typeface="Roboto"/>
                <a:ea typeface="Roboto"/>
                <a:cs typeface="Roboto"/>
                <a:sym typeface="Roboto"/>
              </a:rPr>
              <a:t>The COVID-19 pandemic has had a significant impact on employment around the world, with many companies and industries experiencing layoffs and job losses.</a:t>
            </a:r>
            <a:endParaRPr sz="1800">
              <a:solidFill>
                <a:srgbClr val="374151"/>
              </a:solidFill>
              <a:latin typeface="Roboto"/>
              <a:ea typeface="Roboto"/>
              <a:cs typeface="Roboto"/>
              <a:sym typeface="Roboto"/>
            </a:endParaRPr>
          </a:p>
          <a:p>
            <a:pPr marL="457200" lvl="0" indent="-342900" algn="l" rtl="0">
              <a:spcBef>
                <a:spcPts val="0"/>
              </a:spcBef>
              <a:spcAft>
                <a:spcPts val="0"/>
              </a:spcAft>
              <a:buClr>
                <a:srgbClr val="374151"/>
              </a:buClr>
              <a:buSzPts val="1800"/>
              <a:buFont typeface="Roboto"/>
              <a:buChar char="●"/>
            </a:pPr>
            <a:r>
              <a:rPr lang="en-US" sz="1800">
                <a:solidFill>
                  <a:srgbClr val="374151"/>
                </a:solidFill>
                <a:latin typeface="Roboto"/>
                <a:ea typeface="Roboto"/>
                <a:cs typeface="Roboto"/>
                <a:sym typeface="Roboto"/>
              </a:rPr>
              <a:t>Unlike layoffs due to COVID-19, which have been caused by an external and unpredictable factor, layoffs due to general financial problems are often caused by broader economic trends and cycles.</a:t>
            </a:r>
            <a:endParaRPr sz="1800">
              <a:solidFill>
                <a:srgbClr val="37415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gtEl>
                                        <p:attrNameLst>
                                          <p:attrName>style.visibility</p:attrName>
                                        </p:attrNameLst>
                                      </p:cBhvr>
                                      <p:to>
                                        <p:strVal val="visible"/>
                                      </p:to>
                                    </p:set>
                                    <p:animEffect transition="in" filter="fade">
                                      <p:cBhvr>
                                        <p:cTn id="12"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8975d7f96a_0_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&amp; Lay-Offs Vs Us And World Industry</a:t>
            </a:r>
            <a:endParaRPr b="1"/>
          </a:p>
        </p:txBody>
      </p:sp>
      <p:sp>
        <p:nvSpPr>
          <p:cNvPr id="330" name="Google Shape;330;g18975d7f96a_0_34"/>
          <p:cNvSpPr txBox="1">
            <a:spLocks noGrp="1"/>
          </p:cNvSpPr>
          <p:nvPr>
            <p:ph type="ftr" idx="11"/>
          </p:nvPr>
        </p:nvSpPr>
        <p:spPr>
          <a:xfrm>
            <a:off x="37338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331" name="Google Shape;331;g18975d7f96a_0_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332" name="Google Shape;332;g18975d7f96a_0_34"/>
          <p:cNvPicPr preferRelativeResize="0"/>
          <p:nvPr/>
        </p:nvPicPr>
        <p:blipFill>
          <a:blip r:embed="rId3">
            <a:alphaModFix/>
          </a:blip>
          <a:stretch>
            <a:fillRect/>
          </a:stretch>
        </p:blipFill>
        <p:spPr>
          <a:xfrm>
            <a:off x="887752" y="1321100"/>
            <a:ext cx="10416501" cy="3565226"/>
          </a:xfrm>
          <a:prstGeom prst="rect">
            <a:avLst/>
          </a:prstGeom>
          <a:noFill/>
          <a:ln>
            <a:noFill/>
          </a:ln>
        </p:spPr>
      </p:pic>
      <p:sp>
        <p:nvSpPr>
          <p:cNvPr id="333" name="Google Shape;333;g18975d7f96a_0_34"/>
          <p:cNvSpPr txBox="1"/>
          <p:nvPr/>
        </p:nvSpPr>
        <p:spPr>
          <a:xfrm>
            <a:off x="3076575" y="5048250"/>
            <a:ext cx="5749800" cy="985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US" sz="1200">
                <a:solidFill>
                  <a:srgbClr val="374151"/>
                </a:solidFill>
                <a:highlight>
                  <a:srgbClr val="F7F7F8"/>
                </a:highlight>
                <a:latin typeface="Roboto"/>
                <a:ea typeface="Roboto"/>
                <a:cs typeface="Roboto"/>
                <a:sym typeface="Roboto"/>
              </a:rPr>
              <a:t>Given the source data the graph shows the US being affected dramatically by the wave of Lay-off’s since 2020.</a:t>
            </a:r>
            <a:endParaRPr sz="1200">
              <a:solidFill>
                <a:srgbClr val="374151"/>
              </a:solidFill>
              <a:highlight>
                <a:srgbClr val="F7F7F8"/>
              </a:highlight>
              <a:latin typeface="Roboto"/>
              <a:ea typeface="Roboto"/>
              <a:cs typeface="Roboto"/>
              <a:sym typeface="Roboto"/>
            </a:endParaRPr>
          </a:p>
          <a:p>
            <a:pPr marL="457200" lvl="0" indent="-317500" algn="l" rtl="0">
              <a:spcBef>
                <a:spcPts val="0"/>
              </a:spcBef>
              <a:spcAft>
                <a:spcPts val="0"/>
              </a:spcAft>
              <a:buSzPts val="1400"/>
              <a:buChar char="●"/>
            </a:pPr>
            <a:r>
              <a:rPr lang="en-US" sz="1200">
                <a:solidFill>
                  <a:srgbClr val="374151"/>
                </a:solidFill>
                <a:highlight>
                  <a:srgbClr val="F7F7F8"/>
                </a:highlight>
                <a:latin typeface="Roboto"/>
                <a:ea typeface="Roboto"/>
                <a:cs typeface="Roboto"/>
                <a:sym typeface="Roboto"/>
              </a:rPr>
              <a:t>The Consumer sector has also seen a significant number of layoffs due to the rise of e-commerce, changing consumer behavior and covd aftermath.</a:t>
            </a:r>
            <a:endParaRPr/>
          </a:p>
        </p:txBody>
      </p:sp>
      <p:grpSp>
        <p:nvGrpSpPr>
          <p:cNvPr id="334" name="Google Shape;334;g18975d7f96a_0_34"/>
          <p:cNvGrpSpPr/>
          <p:nvPr/>
        </p:nvGrpSpPr>
        <p:grpSpPr>
          <a:xfrm>
            <a:off x="1379200" y="1321098"/>
            <a:ext cx="9324975" cy="5195225"/>
            <a:chOff x="1438275" y="1281773"/>
            <a:chExt cx="9324975" cy="5195225"/>
          </a:xfrm>
        </p:grpSpPr>
        <p:pic>
          <p:nvPicPr>
            <p:cNvPr id="335" name="Google Shape;335;g18975d7f96a_0_34"/>
            <p:cNvPicPr preferRelativeResize="0"/>
            <p:nvPr/>
          </p:nvPicPr>
          <p:blipFill>
            <a:blip r:embed="rId4">
              <a:alphaModFix/>
            </a:blip>
            <a:stretch>
              <a:fillRect/>
            </a:stretch>
          </p:blipFill>
          <p:spPr>
            <a:xfrm>
              <a:off x="1511690" y="1281773"/>
              <a:ext cx="9251554" cy="2675759"/>
            </a:xfrm>
            <a:prstGeom prst="rect">
              <a:avLst/>
            </a:prstGeom>
            <a:noFill/>
            <a:ln>
              <a:noFill/>
            </a:ln>
          </p:spPr>
        </p:pic>
        <p:pic>
          <p:nvPicPr>
            <p:cNvPr id="336" name="Google Shape;336;g18975d7f96a_0_34"/>
            <p:cNvPicPr preferRelativeResize="0"/>
            <p:nvPr/>
          </p:nvPicPr>
          <p:blipFill>
            <a:blip r:embed="rId5">
              <a:alphaModFix/>
            </a:blip>
            <a:stretch>
              <a:fillRect/>
            </a:stretch>
          </p:blipFill>
          <p:spPr>
            <a:xfrm>
              <a:off x="1438275" y="3949883"/>
              <a:ext cx="9324975" cy="2527115"/>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1000"/>
                                        <p:tgtEl>
                                          <p:spTgt spid="3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32"/>
                                        </p:tgtEl>
                                      </p:cBhvr>
                                    </p:animEffect>
                                    <p:set>
                                      <p:cBhvr>
                                        <p:cTn id="12" dur="1" fill="hold">
                                          <p:stCondLst>
                                            <p:cond delay="100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4"/>
                                        </p:tgtEl>
                                        <p:attrNameLst>
                                          <p:attrName>style.visibility</p:attrName>
                                        </p:attrNameLst>
                                      </p:cBhvr>
                                      <p:to>
                                        <p:strVal val="visible"/>
                                      </p:to>
                                    </p:set>
                                    <p:animEffect transition="in" filter="fade">
                                      <p:cBhvr>
                                        <p:cTn id="17" dur="10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0"/>
          <p:cNvSpPr txBox="1">
            <a:spLocks noGrp="1"/>
          </p:cNvSpPr>
          <p:nvPr>
            <p:ph type="title"/>
          </p:nvPr>
        </p:nvSpPr>
        <p:spPr>
          <a:xfrm>
            <a:off x="623450" y="103650"/>
            <a:ext cx="11568600" cy="817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The Consumer Price Index (CPI) and Unemployment</a:t>
            </a:r>
            <a:endParaRPr b="1"/>
          </a:p>
        </p:txBody>
      </p:sp>
      <p:sp>
        <p:nvSpPr>
          <p:cNvPr id="342" name="Google Shape;34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43" name="Google Shape;343;p10" descr="Chart, line chart&#10;&#10;Description automatically generated"/>
          <p:cNvPicPr preferRelativeResize="0"/>
          <p:nvPr/>
        </p:nvPicPr>
        <p:blipFill rotWithShape="1">
          <a:blip r:embed="rId3">
            <a:alphaModFix/>
          </a:blip>
          <a:srcRect/>
          <a:stretch/>
        </p:blipFill>
        <p:spPr>
          <a:xfrm>
            <a:off x="1313482" y="1106256"/>
            <a:ext cx="3502750" cy="2293175"/>
          </a:xfrm>
          <a:prstGeom prst="rect">
            <a:avLst/>
          </a:prstGeom>
          <a:noFill/>
          <a:ln>
            <a:noFill/>
          </a:ln>
        </p:spPr>
      </p:pic>
      <p:sp>
        <p:nvSpPr>
          <p:cNvPr id="344" name="Google Shape;344;p10"/>
          <p:cNvSpPr txBox="1"/>
          <p:nvPr/>
        </p:nvSpPr>
        <p:spPr>
          <a:xfrm>
            <a:off x="463375" y="3584225"/>
            <a:ext cx="11383500" cy="2761500"/>
          </a:xfrm>
          <a:prstGeom prst="rect">
            <a:avLst/>
          </a:prstGeom>
          <a:noFill/>
          <a:ln>
            <a:noFill/>
          </a:ln>
        </p:spPr>
        <p:txBody>
          <a:bodyPr spcFirstLastPara="1" wrap="square" lIns="91425" tIns="45700" rIns="91425" bIns="45700" anchor="t" anchorCtr="0">
            <a:spAutoFit/>
          </a:bodyPr>
          <a:lstStyle/>
          <a:p>
            <a:pPr marL="457200" marR="0" lvl="0" indent="-336550" algn="l" rtl="0">
              <a:lnSpc>
                <a:spcPct val="115000"/>
              </a:lnSpc>
              <a:spcBef>
                <a:spcPts val="0"/>
              </a:spcBef>
              <a:spcAft>
                <a:spcPts val="0"/>
              </a:spcAft>
              <a:buClr>
                <a:schemeClr val="dk1"/>
              </a:buClr>
              <a:buSzPts val="1700"/>
              <a:buChar char="●"/>
            </a:pPr>
            <a:r>
              <a:rPr lang="en-US" sz="1700">
                <a:solidFill>
                  <a:schemeClr val="dk1"/>
                </a:solidFill>
              </a:rPr>
              <a:t>According to a recent CNBC article, the recent layoffs in the technology industry “come in a period of slowing growth, higher interest rates to battle inflation, and fears of a possible recession next year.”</a:t>
            </a:r>
            <a:endParaRPr sz="1700">
              <a:solidFill>
                <a:schemeClr val="dk1"/>
              </a:solidFill>
            </a:endParaRPr>
          </a:p>
          <a:p>
            <a:pPr marL="457200" marR="0" lvl="0" indent="-336550" algn="l" rtl="0">
              <a:lnSpc>
                <a:spcPct val="115000"/>
              </a:lnSpc>
              <a:spcBef>
                <a:spcPts val="0"/>
              </a:spcBef>
              <a:spcAft>
                <a:spcPts val="0"/>
              </a:spcAft>
              <a:buClr>
                <a:schemeClr val="dk1"/>
              </a:buClr>
              <a:buSzPts val="1700"/>
              <a:buChar char="●"/>
            </a:pPr>
            <a:r>
              <a:rPr lang="en-US" sz="1700">
                <a:solidFill>
                  <a:schemeClr val="dk1"/>
                </a:solidFill>
                <a:highlight>
                  <a:schemeClr val="lt1"/>
                </a:highlight>
              </a:rPr>
              <a:t>A well-known indicator of inflation is the Consumer Price Index (CPI), </a:t>
            </a:r>
            <a:r>
              <a:rPr lang="en-US" sz="1700">
                <a:solidFill>
                  <a:schemeClr val="dk1"/>
                </a:solidFill>
                <a:highlight>
                  <a:srgbClr val="FFFFFF"/>
                </a:highlight>
              </a:rPr>
              <a:t>a measure of the average change overtime in the prices paid by urban consumers for a market basket of consumer goods and services.</a:t>
            </a:r>
            <a:r>
              <a:rPr lang="en-US" sz="1700">
                <a:solidFill>
                  <a:schemeClr val="dk1"/>
                </a:solidFill>
                <a:highlight>
                  <a:schemeClr val="lt1"/>
                </a:highlight>
              </a:rPr>
              <a:t> </a:t>
            </a:r>
            <a:endParaRPr sz="1700">
              <a:solidFill>
                <a:schemeClr val="dk1"/>
              </a:solidFill>
              <a:highlight>
                <a:schemeClr val="lt1"/>
              </a:highlight>
            </a:endParaRPr>
          </a:p>
          <a:p>
            <a:pPr marL="457200" marR="0" lvl="0" indent="-336550" algn="l" rtl="0">
              <a:lnSpc>
                <a:spcPct val="115000"/>
              </a:lnSpc>
              <a:spcBef>
                <a:spcPts val="0"/>
              </a:spcBef>
              <a:spcAft>
                <a:spcPts val="0"/>
              </a:spcAft>
              <a:buClr>
                <a:schemeClr val="dk1"/>
              </a:buClr>
              <a:buSzPts val="1700"/>
              <a:buChar char="●"/>
            </a:pPr>
            <a:r>
              <a:rPr lang="en-US" sz="1700">
                <a:solidFill>
                  <a:schemeClr val="dk1"/>
                </a:solidFill>
              </a:rPr>
              <a:t>According to Investopedia, although CPI is not a direct indicator, "inflation and unemployment has traditionally been an inverse correlation”. </a:t>
            </a:r>
            <a:endParaRPr sz="1700"/>
          </a:p>
          <a:p>
            <a:pPr marL="457200" marR="0" lvl="0" indent="-336550" algn="l" rtl="0">
              <a:lnSpc>
                <a:spcPct val="115000"/>
              </a:lnSpc>
              <a:spcBef>
                <a:spcPts val="0"/>
              </a:spcBef>
              <a:spcAft>
                <a:spcPts val="0"/>
              </a:spcAft>
              <a:buClr>
                <a:schemeClr val="dk1"/>
              </a:buClr>
              <a:buSzPts val="1700"/>
              <a:buChar char="●"/>
            </a:pPr>
            <a:r>
              <a:rPr lang="en-US" sz="1700">
                <a:solidFill>
                  <a:schemeClr val="dk1"/>
                </a:solidFill>
              </a:rPr>
              <a:t>The correlation coefficient of Unemployment Rate and CPI is -0.2 which proves the negative correlation, but it is still less than &lt; 0.3 which can mean there is no correlation, or it is very weak. However, if you removed 2018 and 2019, and only used date from 2020 to 2022, the correlation coefficient becomes stronger at -0.68.</a:t>
            </a:r>
            <a:endParaRPr sz="1700">
              <a:solidFill>
                <a:schemeClr val="dk1"/>
              </a:solidFill>
              <a:latin typeface="Arial"/>
              <a:ea typeface="Arial"/>
              <a:cs typeface="Arial"/>
              <a:sym typeface="Arial"/>
            </a:endParaRPr>
          </a:p>
        </p:txBody>
      </p:sp>
      <p:pic>
        <p:nvPicPr>
          <p:cNvPr id="345" name="Google Shape;345;p10"/>
          <p:cNvPicPr preferRelativeResize="0"/>
          <p:nvPr/>
        </p:nvPicPr>
        <p:blipFill>
          <a:blip r:embed="rId4">
            <a:alphaModFix/>
          </a:blip>
          <a:stretch>
            <a:fillRect/>
          </a:stretch>
        </p:blipFill>
        <p:spPr>
          <a:xfrm>
            <a:off x="8610600" y="1146938"/>
            <a:ext cx="3317726" cy="2211801"/>
          </a:xfrm>
          <a:prstGeom prst="rect">
            <a:avLst/>
          </a:prstGeom>
          <a:noFill/>
          <a:ln>
            <a:noFill/>
          </a:ln>
        </p:spPr>
      </p:pic>
      <p:pic>
        <p:nvPicPr>
          <p:cNvPr id="346" name="Google Shape;346;p10"/>
          <p:cNvPicPr preferRelativeResize="0"/>
          <p:nvPr/>
        </p:nvPicPr>
        <p:blipFill>
          <a:blip r:embed="rId5">
            <a:alphaModFix/>
          </a:blip>
          <a:stretch>
            <a:fillRect/>
          </a:stretch>
        </p:blipFill>
        <p:spPr>
          <a:xfrm>
            <a:off x="4968625" y="1106241"/>
            <a:ext cx="3317726" cy="2211809"/>
          </a:xfrm>
          <a:prstGeom prst="rect">
            <a:avLst/>
          </a:prstGeom>
          <a:noFill/>
          <a:ln>
            <a:noFill/>
          </a:ln>
        </p:spPr>
      </p:pic>
      <p:sp>
        <p:nvSpPr>
          <p:cNvPr id="347" name="Google Shape;347;p10"/>
          <p:cNvSpPr txBox="1">
            <a:spLocks noGrp="1"/>
          </p:cNvSpPr>
          <p:nvPr>
            <p:ph type="ftr" idx="11"/>
          </p:nvPr>
        </p:nvSpPr>
        <p:spPr>
          <a:xfrm>
            <a:off x="37338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1"/>
          <p:cNvSpPr txBox="1">
            <a:spLocks noGrp="1"/>
          </p:cNvSpPr>
          <p:nvPr>
            <p:ph type="title"/>
          </p:nvPr>
        </p:nvSpPr>
        <p:spPr>
          <a:xfrm>
            <a:off x="4657724" y="2809875"/>
            <a:ext cx="6696000" cy="1909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83838"/>
              </a:buClr>
              <a:buSzPts val="2000"/>
              <a:buFont typeface="Georgia"/>
              <a:buNone/>
            </a:pPr>
            <a:r>
              <a:rPr lang="en-US" sz="2000" b="0" i="0">
                <a:solidFill>
                  <a:srgbClr val="383838"/>
                </a:solidFill>
                <a:latin typeface="Georgia"/>
                <a:ea typeface="Georgia"/>
                <a:cs typeface="Georgia"/>
                <a:sym typeface="Georgia"/>
              </a:rPr>
              <a:t>DOING NOTHING IS VERY HARD TO DO…</a:t>
            </a:r>
            <a:br>
              <a:rPr lang="en-US" sz="2000" b="0" i="0">
                <a:solidFill>
                  <a:srgbClr val="383838"/>
                </a:solidFill>
                <a:latin typeface="Georgia"/>
                <a:ea typeface="Georgia"/>
                <a:cs typeface="Georgia"/>
                <a:sym typeface="Georgia"/>
              </a:rPr>
            </a:br>
            <a:r>
              <a:rPr lang="en-US" sz="2000" b="0" i="0">
                <a:solidFill>
                  <a:srgbClr val="383838"/>
                </a:solidFill>
                <a:latin typeface="Georgia"/>
                <a:ea typeface="Georgia"/>
                <a:cs typeface="Georgia"/>
                <a:sym typeface="Georgia"/>
              </a:rPr>
              <a:t>YOU NEVER KNOW WHEN YOU’RE FINISHED.</a:t>
            </a:r>
            <a:endParaRPr sz="2000"/>
          </a:p>
        </p:txBody>
      </p:sp>
      <p:sp>
        <p:nvSpPr>
          <p:cNvPr id="353" name="Google Shape;353;p11"/>
          <p:cNvSpPr txBox="1">
            <a:spLocks noGrp="1"/>
          </p:cNvSpPr>
          <p:nvPr>
            <p:ph type="subTitle" idx="1"/>
          </p:nvPr>
        </p:nvSpPr>
        <p:spPr>
          <a:xfrm>
            <a:off x="4657725" y="5028803"/>
            <a:ext cx="6696000" cy="365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757070"/>
              </a:buClr>
              <a:buSzPts val="1600"/>
              <a:buNone/>
            </a:pPr>
            <a:r>
              <a:rPr lang="en-US"/>
              <a:t>Leslie Nielsen</a:t>
            </a:r>
            <a:endParaRPr/>
          </a:p>
        </p:txBody>
      </p:sp>
      <p:sp>
        <p:nvSpPr>
          <p:cNvPr id="354" name="Google Shape;354;p11"/>
          <p:cNvSpPr txBox="1">
            <a:spLocks noGrp="1"/>
          </p:cNvSpPr>
          <p:nvPr>
            <p:ph type="ftr" idx="11"/>
          </p:nvPr>
        </p:nvSpPr>
        <p:spPr>
          <a:xfrm>
            <a:off x="6743699" y="6356350"/>
            <a:ext cx="2543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PRESENTATION TITLE</a:t>
            </a:r>
            <a:endParaRPr/>
          </a:p>
        </p:txBody>
      </p:sp>
      <p:sp>
        <p:nvSpPr>
          <p:cNvPr id="355" name="Google Shape;355;p11"/>
          <p:cNvSpPr txBox="1">
            <a:spLocks noGrp="1"/>
          </p:cNvSpPr>
          <p:nvPr>
            <p:ph type="sldNum" idx="12"/>
          </p:nvPr>
        </p:nvSpPr>
        <p:spPr>
          <a:xfrm>
            <a:off x="9658350" y="6356350"/>
            <a:ext cx="1695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
          <p:cNvSpPr txBox="1">
            <a:spLocks noGrp="1"/>
          </p:cNvSpPr>
          <p:nvPr>
            <p:ph type="title"/>
          </p:nvPr>
        </p:nvSpPr>
        <p:spPr>
          <a:xfrm>
            <a:off x="1333500" y="427350"/>
            <a:ext cx="3717300" cy="1325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Arial"/>
              <a:buNone/>
            </a:pPr>
            <a:r>
              <a:rPr lang="en-US" b="1"/>
              <a:t>Agenda</a:t>
            </a:r>
            <a:endParaRPr b="1"/>
          </a:p>
        </p:txBody>
      </p:sp>
      <p:sp>
        <p:nvSpPr>
          <p:cNvPr id="188" name="Google Shape;188;p2"/>
          <p:cNvSpPr txBox="1">
            <a:spLocks noGrp="1"/>
          </p:cNvSpPr>
          <p:nvPr>
            <p:ph type="body" idx="1"/>
          </p:nvPr>
        </p:nvSpPr>
        <p:spPr>
          <a:xfrm>
            <a:off x="1333500" y="2169200"/>
            <a:ext cx="5036700" cy="40533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0"/>
              </a:spcBef>
              <a:spcAft>
                <a:spcPts val="0"/>
              </a:spcAft>
              <a:buSzPts val="1800"/>
              <a:buChar char="●"/>
            </a:pPr>
            <a:r>
              <a:rPr lang="en-US" sz="1800"/>
              <a:t>Executive Summary</a:t>
            </a:r>
            <a:endParaRPr sz="1800"/>
          </a:p>
          <a:p>
            <a:pPr marL="457200" lvl="0" indent="-342900" algn="l" rtl="0">
              <a:lnSpc>
                <a:spcPct val="150000"/>
              </a:lnSpc>
              <a:spcBef>
                <a:spcPts val="0"/>
              </a:spcBef>
              <a:spcAft>
                <a:spcPts val="0"/>
              </a:spcAft>
              <a:buSzPts val="1800"/>
              <a:buChar char="●"/>
            </a:pPr>
            <a:r>
              <a:rPr lang="en-US" sz="1800"/>
              <a:t>Data Collection - Clean Up - Exploration</a:t>
            </a:r>
            <a:endParaRPr sz="1800"/>
          </a:p>
          <a:p>
            <a:pPr marL="457200" lvl="0" indent="-342900" algn="l" rtl="0">
              <a:lnSpc>
                <a:spcPct val="150000"/>
              </a:lnSpc>
              <a:spcBef>
                <a:spcPts val="0"/>
              </a:spcBef>
              <a:spcAft>
                <a:spcPts val="0"/>
              </a:spcAft>
              <a:buSzPts val="1800"/>
              <a:buChar char="●"/>
            </a:pPr>
            <a:r>
              <a:rPr lang="en-US" sz="1800"/>
              <a:t>Project Approach</a:t>
            </a:r>
            <a:endParaRPr sz="1800"/>
          </a:p>
          <a:p>
            <a:pPr marL="457200" lvl="0" indent="-342900" algn="l" rtl="0">
              <a:lnSpc>
                <a:spcPct val="150000"/>
              </a:lnSpc>
              <a:spcBef>
                <a:spcPts val="0"/>
              </a:spcBef>
              <a:spcAft>
                <a:spcPts val="0"/>
              </a:spcAft>
              <a:buSzPts val="1800"/>
              <a:buChar char="●"/>
            </a:pPr>
            <a:r>
              <a:rPr lang="en-US" sz="1800"/>
              <a:t>Results of the Analysis</a:t>
            </a:r>
            <a:endParaRPr sz="1800"/>
          </a:p>
          <a:p>
            <a:pPr marL="914400" lvl="1" indent="-342900" algn="l" rtl="0">
              <a:lnSpc>
                <a:spcPct val="150000"/>
              </a:lnSpc>
              <a:spcBef>
                <a:spcPts val="0"/>
              </a:spcBef>
              <a:spcAft>
                <a:spcPts val="0"/>
              </a:spcAft>
              <a:buSzPts val="1800"/>
              <a:buChar char="○"/>
            </a:pPr>
            <a:r>
              <a:rPr lang="en-US" sz="1800"/>
              <a:t>National Unemployment Rate</a:t>
            </a:r>
            <a:endParaRPr sz="1800"/>
          </a:p>
          <a:p>
            <a:pPr marL="914400" lvl="1" indent="-342900" algn="l" rtl="0">
              <a:lnSpc>
                <a:spcPct val="150000"/>
              </a:lnSpc>
              <a:spcBef>
                <a:spcPts val="0"/>
              </a:spcBef>
              <a:spcAft>
                <a:spcPts val="0"/>
              </a:spcAft>
              <a:buSzPts val="1800"/>
              <a:buChar char="○"/>
            </a:pPr>
            <a:r>
              <a:rPr lang="en-US" sz="1800"/>
              <a:t>Unemployment by U.S. States</a:t>
            </a:r>
            <a:endParaRPr sz="1800"/>
          </a:p>
          <a:p>
            <a:pPr marL="914400" lvl="1" indent="-342900" algn="l" rtl="0">
              <a:lnSpc>
                <a:spcPct val="150000"/>
              </a:lnSpc>
              <a:spcBef>
                <a:spcPts val="0"/>
              </a:spcBef>
              <a:spcAft>
                <a:spcPts val="0"/>
              </a:spcAft>
              <a:buSzPts val="1800"/>
              <a:buChar char="○"/>
            </a:pPr>
            <a:r>
              <a:rPr lang="en-US" sz="1800"/>
              <a:t>Unemployment by Industry</a:t>
            </a:r>
            <a:endParaRPr sz="1800"/>
          </a:p>
          <a:p>
            <a:pPr marL="914400" lvl="1" indent="-342900" algn="l" rtl="0">
              <a:lnSpc>
                <a:spcPct val="150000"/>
              </a:lnSpc>
              <a:spcBef>
                <a:spcPts val="0"/>
              </a:spcBef>
              <a:spcAft>
                <a:spcPts val="0"/>
              </a:spcAft>
              <a:buSzPts val="1800"/>
              <a:buChar char="○"/>
            </a:pPr>
            <a:r>
              <a:rPr lang="en-US" sz="1800"/>
              <a:t>Covid19 and Unemployment</a:t>
            </a:r>
            <a:endParaRPr sz="1800"/>
          </a:p>
          <a:p>
            <a:pPr marL="914400" lvl="1" indent="-342900" algn="l" rtl="0">
              <a:lnSpc>
                <a:spcPct val="150000"/>
              </a:lnSpc>
              <a:spcBef>
                <a:spcPts val="0"/>
              </a:spcBef>
              <a:spcAft>
                <a:spcPts val="0"/>
              </a:spcAft>
              <a:buSzPts val="1800"/>
              <a:buChar char="○"/>
            </a:pPr>
            <a:r>
              <a:rPr lang="en-US" sz="1800"/>
              <a:t>CPI and Unemployment</a:t>
            </a:r>
            <a:endParaRPr sz="1800"/>
          </a:p>
          <a:p>
            <a:pPr marL="457200" lvl="0" indent="-342900" algn="l" rtl="0">
              <a:lnSpc>
                <a:spcPct val="150000"/>
              </a:lnSpc>
              <a:spcBef>
                <a:spcPts val="0"/>
              </a:spcBef>
              <a:spcAft>
                <a:spcPts val="0"/>
              </a:spcAft>
              <a:buSzPts val="1800"/>
              <a:buChar char="●"/>
            </a:pPr>
            <a:r>
              <a:rPr lang="en-US" sz="1800"/>
              <a:t>Conclusion / Next Steps</a:t>
            </a:r>
            <a:endParaRPr sz="1800"/>
          </a:p>
        </p:txBody>
      </p:sp>
      <p:sp>
        <p:nvSpPr>
          <p:cNvPr id="189" name="Google Shape;189;p2"/>
          <p:cNvSpPr txBox="1">
            <a:spLocks noGrp="1"/>
          </p:cNvSpPr>
          <p:nvPr>
            <p:ph type="ftr" idx="11"/>
          </p:nvPr>
        </p:nvSpPr>
        <p:spPr>
          <a:xfrm>
            <a:off x="2669886" y="6356349"/>
            <a:ext cx="248284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190" name="Google Shape;190;p2"/>
          <p:cNvSpPr txBox="1">
            <a:spLocks noGrp="1"/>
          </p:cNvSpPr>
          <p:nvPr>
            <p:ph type="sldNum" idx="12"/>
          </p:nvPr>
        </p:nvSpPr>
        <p:spPr>
          <a:xfrm>
            <a:off x="5536305" y="6356350"/>
            <a:ext cx="98755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08736c5ae2_2_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PRESENTATION TITLE</a:t>
            </a:r>
            <a:endParaRPr/>
          </a:p>
        </p:txBody>
      </p:sp>
      <p:sp>
        <p:nvSpPr>
          <p:cNvPr id="361" name="Google Shape;361;g208736c5ae2_2_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62" name="Google Shape;362;g208736c5ae2_2_3"/>
          <p:cNvSpPr txBox="1">
            <a:spLocks noGrp="1"/>
          </p:cNvSpPr>
          <p:nvPr>
            <p:ph type="title"/>
          </p:nvPr>
        </p:nvSpPr>
        <p:spPr>
          <a:xfrm>
            <a:off x="2350050" y="0"/>
            <a:ext cx="8238600" cy="886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2200"/>
              <a:buFont typeface="Arial"/>
              <a:buNone/>
            </a:pPr>
            <a:r>
              <a:rPr lang="en-US" b="1"/>
              <a:t>Conclusion and Next Steps</a:t>
            </a:r>
            <a:endParaRPr b="1"/>
          </a:p>
        </p:txBody>
      </p:sp>
      <p:sp>
        <p:nvSpPr>
          <p:cNvPr id="363" name="Google Shape;363;g208736c5ae2_2_3"/>
          <p:cNvSpPr txBox="1">
            <a:spLocks noGrp="1"/>
          </p:cNvSpPr>
          <p:nvPr>
            <p:ph type="body" idx="1"/>
          </p:nvPr>
        </p:nvSpPr>
        <p:spPr>
          <a:xfrm>
            <a:off x="1197200" y="990275"/>
            <a:ext cx="10765800" cy="52695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sz="1800"/>
              <a:t>The sharp rise in unemployment in 2021 can be attributed to the start of Covid-19 pandemic.  However, only comparing Covid-19 cases and Unemployment Rates show a weak correlation based on Pearson’s correlation.  We must look at other data points such as Unemployment by State and Industry to support that Covid19 made a large impact to the unemployment rate. </a:t>
            </a:r>
            <a:endParaRPr sz="1800"/>
          </a:p>
          <a:p>
            <a:pPr marL="457200" lvl="0" indent="0" algn="l" rtl="0">
              <a:lnSpc>
                <a:spcPct val="100000"/>
              </a:lnSpc>
              <a:spcBef>
                <a:spcPts val="0"/>
              </a:spcBef>
              <a:spcAft>
                <a:spcPts val="0"/>
              </a:spcAft>
              <a:buNone/>
            </a:pPr>
            <a:endParaRPr sz="1800"/>
          </a:p>
          <a:p>
            <a:pPr marL="457200" lvl="0" indent="-342900" algn="l" rtl="0">
              <a:lnSpc>
                <a:spcPct val="100000"/>
              </a:lnSpc>
              <a:spcBef>
                <a:spcPts val="0"/>
              </a:spcBef>
              <a:spcAft>
                <a:spcPts val="0"/>
              </a:spcAft>
              <a:buSzPts val="1800"/>
              <a:buChar char="●"/>
            </a:pPr>
            <a:r>
              <a:rPr lang="en-US" sz="1800"/>
              <a:t>From 2018 to 2022, the U.S experienced extreme fluctuation in the unemployment rates. Each state saw an average of 101.54% increase in the unemployment rate, due to the Covid-19 Pandemic. Each state experienced the pandemic differently, with some state’s unemployment rate rising as high as 13.7%. </a:t>
            </a:r>
            <a:endParaRPr sz="1800"/>
          </a:p>
          <a:p>
            <a:pPr marL="914400" lvl="1" indent="-342900" algn="l" rtl="0">
              <a:lnSpc>
                <a:spcPct val="100000"/>
              </a:lnSpc>
              <a:spcBef>
                <a:spcPts val="0"/>
              </a:spcBef>
              <a:spcAft>
                <a:spcPts val="0"/>
              </a:spcAft>
              <a:buClr>
                <a:schemeClr val="dk1"/>
              </a:buClr>
              <a:buSzPts val="1800"/>
              <a:buChar char="○"/>
            </a:pPr>
            <a:r>
              <a:rPr lang="en-US" sz="1800" b="0">
                <a:solidFill>
                  <a:schemeClr val="dk1"/>
                </a:solidFill>
              </a:rPr>
              <a:t>As business began to reopen and people returned back to work, the unemployment levels began to return to their pre-pandemic levels. Although many states are continuing to struggle to return to those levels and continue to experience high levels of unemployment. </a:t>
            </a:r>
            <a:endParaRPr sz="1800" b="0">
              <a:solidFill>
                <a:schemeClr val="dk1"/>
              </a:solidFill>
            </a:endParaRPr>
          </a:p>
          <a:p>
            <a:pPr marL="914400" lvl="0" indent="0" algn="l" rtl="0">
              <a:lnSpc>
                <a:spcPct val="100000"/>
              </a:lnSpc>
              <a:spcBef>
                <a:spcPts val="0"/>
              </a:spcBef>
              <a:spcAft>
                <a:spcPts val="0"/>
              </a:spcAft>
              <a:buNone/>
            </a:pPr>
            <a:endParaRPr sz="1800" b="0"/>
          </a:p>
          <a:p>
            <a:pPr marL="457200" lvl="0" indent="-342900" algn="l" rtl="0">
              <a:lnSpc>
                <a:spcPct val="100000"/>
              </a:lnSpc>
              <a:spcBef>
                <a:spcPts val="0"/>
              </a:spcBef>
              <a:spcAft>
                <a:spcPts val="0"/>
              </a:spcAft>
              <a:buClr>
                <a:schemeClr val="dk1"/>
              </a:buClr>
              <a:buSzPts val="1800"/>
              <a:buChar char="●"/>
            </a:pPr>
            <a:r>
              <a:rPr lang="en-US" sz="1800"/>
              <a:t>The pandemic has led to a significant increase in unemployment rates and layoffs, particularly in industries such as hospitality, Financial, and healthcare. This has had a significant impact on the US economy, with millions of workers being Lay-off and struggling to make ends meet. All of this perfect storm created Economic Challenges for the US economy. Now in 2023 we are seeing a higher impact of Layoffs, most likely the result of our current economic challenges.</a:t>
            </a: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0" lvl="0" indent="0" algn="l" rtl="0">
              <a:lnSpc>
                <a:spcPct val="100000"/>
              </a:lnSpc>
              <a:spcBef>
                <a:spcPts val="0"/>
              </a:spcBef>
              <a:spcAft>
                <a:spcPts val="0"/>
              </a:spcAft>
              <a:buNone/>
            </a:pPr>
            <a:endParaRPr sz="1800"/>
          </a:p>
          <a:p>
            <a:pPr marL="457200" lvl="0" indent="0" algn="l" rtl="0">
              <a:lnSpc>
                <a:spcPct val="100000"/>
              </a:lnSpc>
              <a:spcBef>
                <a:spcPts val="0"/>
              </a:spcBef>
              <a:spcAft>
                <a:spcPts val="0"/>
              </a:spcAft>
              <a:buNone/>
            </a:pP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3"/>
          <p:cNvSpPr txBox="1">
            <a:spLocks noGrp="1"/>
          </p:cNvSpPr>
          <p:nvPr>
            <p:ph type="ctrTitle"/>
          </p:nvPr>
        </p:nvSpPr>
        <p:spPr>
          <a:xfrm>
            <a:off x="4267200" y="1615736"/>
            <a:ext cx="4179570" cy="152473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Arial"/>
              <a:buNone/>
            </a:pPr>
            <a:r>
              <a:rPr lang="en-US"/>
              <a:t>THANK YOU</a:t>
            </a:r>
            <a:endParaRPr/>
          </a:p>
        </p:txBody>
      </p:sp>
      <p:sp>
        <p:nvSpPr>
          <p:cNvPr id="369" name="Google Shape;369;p13"/>
          <p:cNvSpPr txBox="1">
            <a:spLocks noGrp="1"/>
          </p:cNvSpPr>
          <p:nvPr>
            <p:ph type="subTitle" idx="1"/>
          </p:nvPr>
        </p:nvSpPr>
        <p:spPr>
          <a:xfrm>
            <a:off x="4267200" y="3238103"/>
            <a:ext cx="4179570" cy="1371997"/>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lt1"/>
              </a:buClr>
              <a:buSzPts val="1400"/>
              <a:buNone/>
            </a:pPr>
            <a:r>
              <a:rPr lang="en-US" b="0" i="0">
                <a:latin typeface="Arial"/>
                <a:ea typeface="Arial"/>
                <a:cs typeface="Arial"/>
                <a:sym typeface="Arial"/>
              </a:rPr>
              <a:t>Crisaldry Brito: Crisaldry@gmail.com</a:t>
            </a:r>
            <a:endParaRPr/>
          </a:p>
          <a:p>
            <a:pPr marL="0" lvl="0" indent="0" algn="l" rtl="0">
              <a:lnSpc>
                <a:spcPct val="150000"/>
              </a:lnSpc>
              <a:spcBef>
                <a:spcPts val="1000"/>
              </a:spcBef>
              <a:spcAft>
                <a:spcPts val="0"/>
              </a:spcAft>
              <a:buClr>
                <a:schemeClr val="lt1"/>
              </a:buClr>
              <a:buSzPts val="1400"/>
              <a:buNone/>
            </a:pPr>
            <a:r>
              <a:rPr lang="en-US" b="0" i="0">
                <a:latin typeface="Arial"/>
                <a:ea typeface="Arial"/>
                <a:cs typeface="Arial"/>
                <a:sym typeface="Arial"/>
              </a:rPr>
              <a:t>Ivan Galeano: </a:t>
            </a:r>
            <a:r>
              <a:rPr lang="en-US">
                <a:latin typeface="Arial"/>
                <a:ea typeface="Arial"/>
                <a:cs typeface="Arial"/>
                <a:sym typeface="Arial"/>
              </a:rPr>
              <a:t>igaleano2@gmail.com</a:t>
            </a:r>
            <a:endParaRPr/>
          </a:p>
          <a:p>
            <a:pPr marL="0" lvl="0" indent="0" algn="l" rtl="0">
              <a:lnSpc>
                <a:spcPct val="150000"/>
              </a:lnSpc>
              <a:spcBef>
                <a:spcPts val="1000"/>
              </a:spcBef>
              <a:spcAft>
                <a:spcPts val="0"/>
              </a:spcAft>
              <a:buClr>
                <a:schemeClr val="lt1"/>
              </a:buClr>
              <a:buSzPts val="1400"/>
              <a:buNone/>
            </a:pPr>
            <a:r>
              <a:rPr lang="en-US" b="0" i="0">
                <a:latin typeface="Arial"/>
                <a:ea typeface="Arial"/>
                <a:cs typeface="Arial"/>
                <a:sym typeface="Arial"/>
              </a:rPr>
              <a:t>Angela Narag: angela11narag@gmail.com</a:t>
            </a:r>
            <a:endParaRPr/>
          </a:p>
        </p:txBody>
      </p:sp>
      <p:sp>
        <p:nvSpPr>
          <p:cNvPr id="370" name="Google Shape;370;p13"/>
          <p:cNvSpPr txBox="1">
            <a:spLocks noGrp="1"/>
          </p:cNvSpPr>
          <p:nvPr>
            <p:ph type="ftr" idx="11"/>
          </p:nvPr>
        </p:nvSpPr>
        <p:spPr>
          <a:xfrm>
            <a:off x="6479721" y="6356350"/>
            <a:ext cx="2661557"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371" name="Google Shape;371;p13"/>
          <p:cNvSpPr txBox="1">
            <a:spLocks noGrp="1"/>
          </p:cNvSpPr>
          <p:nvPr>
            <p:ph type="sldNum" idx="12"/>
          </p:nvPr>
        </p:nvSpPr>
        <p:spPr>
          <a:xfrm>
            <a:off x="9579428" y="6356350"/>
            <a:ext cx="177437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
          <p:cNvSpPr txBox="1">
            <a:spLocks noGrp="1"/>
          </p:cNvSpPr>
          <p:nvPr>
            <p:ph type="title"/>
          </p:nvPr>
        </p:nvSpPr>
        <p:spPr>
          <a:xfrm>
            <a:off x="1362075" y="753889"/>
            <a:ext cx="5111700" cy="1204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Executive Summary</a:t>
            </a:r>
            <a:endParaRPr b="1"/>
          </a:p>
        </p:txBody>
      </p:sp>
      <p:sp>
        <p:nvSpPr>
          <p:cNvPr id="196" name="Google Shape;196;p3"/>
          <p:cNvSpPr txBox="1">
            <a:spLocks noGrp="1"/>
          </p:cNvSpPr>
          <p:nvPr>
            <p:ph type="body" idx="1"/>
          </p:nvPr>
        </p:nvSpPr>
        <p:spPr>
          <a:xfrm>
            <a:off x="1362075" y="2318400"/>
            <a:ext cx="5111700" cy="32046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chemeClr val="dk1"/>
              </a:buClr>
              <a:buSzPts val="1800"/>
              <a:buNone/>
            </a:pPr>
            <a:r>
              <a:rPr lang="en-US" sz="1800" b="1">
                <a:latin typeface="Calibri"/>
                <a:ea typeface="Calibri"/>
                <a:cs typeface="Calibri"/>
                <a:sym typeface="Calibri"/>
              </a:rPr>
              <a:t>Project Focus:</a:t>
            </a:r>
            <a:r>
              <a:rPr lang="en-US" sz="1800">
                <a:latin typeface="Calibri"/>
                <a:ea typeface="Calibri"/>
                <a:cs typeface="Calibri"/>
                <a:sym typeface="Calibri"/>
              </a:rPr>
              <a:t> U.S. Economic Data with focus on Unemployment Rates</a:t>
            </a:r>
            <a:endParaRPr sz="1800">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None/>
            </a:pPr>
            <a:endParaRPr sz="1800">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None/>
            </a:pPr>
            <a:r>
              <a:rPr lang="en-US" sz="1800" b="1">
                <a:latin typeface="Calibri"/>
                <a:ea typeface="Calibri"/>
                <a:cs typeface="Calibri"/>
                <a:sym typeface="Calibri"/>
              </a:rPr>
              <a:t>Project Goal: </a:t>
            </a:r>
            <a:r>
              <a:rPr lang="en-US" sz="1800">
                <a:latin typeface="Calibri"/>
                <a:ea typeface="Calibri"/>
                <a:cs typeface="Calibri"/>
                <a:sym typeface="Calibri"/>
              </a:rPr>
              <a:t>Analyze the unemployment rates across the U.S. within the last 5 years with a deeper look at unemployment at the state level and other U.S. industries.  </a:t>
            </a:r>
            <a:endParaRPr sz="1800">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None/>
            </a:pPr>
            <a:endParaRPr sz="1800">
              <a:latin typeface="Calibri"/>
              <a:ea typeface="Calibri"/>
              <a:cs typeface="Calibri"/>
              <a:sym typeface="Calibri"/>
            </a:endParaRPr>
          </a:p>
          <a:p>
            <a:pPr marL="0" marR="0" lvl="0" indent="0" algn="l" rtl="0">
              <a:lnSpc>
                <a:spcPct val="115000"/>
              </a:lnSpc>
              <a:spcBef>
                <a:spcPts val="0"/>
              </a:spcBef>
              <a:spcAft>
                <a:spcPts val="0"/>
              </a:spcAft>
              <a:buClr>
                <a:schemeClr val="dk1"/>
              </a:buClr>
              <a:buSzPts val="1800"/>
              <a:buNone/>
            </a:pPr>
            <a:endParaRPr sz="1800">
              <a:latin typeface="Calibri"/>
              <a:ea typeface="Calibri"/>
              <a:cs typeface="Calibri"/>
              <a:sym typeface="Calibri"/>
            </a:endParaRPr>
          </a:p>
        </p:txBody>
      </p:sp>
      <p:sp>
        <p:nvSpPr>
          <p:cNvPr id="197" name="Google Shape;197;p3"/>
          <p:cNvSpPr txBox="1">
            <a:spLocks noGrp="1"/>
          </p:cNvSpPr>
          <p:nvPr>
            <p:ph type="ftr" idx="11"/>
          </p:nvPr>
        </p:nvSpPr>
        <p:spPr>
          <a:xfrm>
            <a:off x="2463800" y="6356350"/>
            <a:ext cx="3479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198" name="Google Shape;198;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8975d7f96a_1_2"/>
          <p:cNvSpPr txBox="1">
            <a:spLocks noGrp="1"/>
          </p:cNvSpPr>
          <p:nvPr>
            <p:ph type="title"/>
          </p:nvPr>
        </p:nvSpPr>
        <p:spPr>
          <a:xfrm>
            <a:off x="1362075" y="235600"/>
            <a:ext cx="7474800" cy="12048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b="1"/>
              <a:t>All About the Data</a:t>
            </a:r>
            <a:endParaRPr b="1"/>
          </a:p>
          <a:p>
            <a:pPr marL="0" lvl="0" indent="0" algn="l" rtl="0">
              <a:lnSpc>
                <a:spcPct val="90000"/>
              </a:lnSpc>
              <a:spcBef>
                <a:spcPts val="0"/>
              </a:spcBef>
              <a:spcAft>
                <a:spcPts val="0"/>
              </a:spcAft>
              <a:buClr>
                <a:schemeClr val="dk1"/>
              </a:buClr>
              <a:buSzPts val="2800"/>
              <a:buFont typeface="Arial"/>
              <a:buNone/>
            </a:pPr>
            <a:r>
              <a:rPr lang="en-US" b="1" i="1"/>
              <a:t>Collection - Clean Up - Exploration</a:t>
            </a:r>
            <a:endParaRPr b="1" i="1"/>
          </a:p>
        </p:txBody>
      </p:sp>
      <p:sp>
        <p:nvSpPr>
          <p:cNvPr id="204" name="Google Shape;204;g18975d7f96a_1_2"/>
          <p:cNvSpPr txBox="1">
            <a:spLocks noGrp="1"/>
          </p:cNvSpPr>
          <p:nvPr>
            <p:ph type="body" idx="1"/>
          </p:nvPr>
        </p:nvSpPr>
        <p:spPr>
          <a:xfrm>
            <a:off x="1362075" y="1672725"/>
            <a:ext cx="6789600" cy="43941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None/>
            </a:pPr>
            <a:r>
              <a:rPr lang="en-US" sz="1800" b="1">
                <a:latin typeface="Calibri"/>
                <a:ea typeface="Calibri"/>
                <a:cs typeface="Calibri"/>
                <a:sym typeface="Calibri"/>
              </a:rPr>
              <a:t>Data Sources: </a:t>
            </a:r>
            <a:endParaRPr sz="1800" b="1">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Bureau of Labor Statistics</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FRED</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Kaggle.com</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Geoapify</a:t>
            </a:r>
            <a:endParaRPr sz="18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None/>
            </a:pPr>
            <a:r>
              <a:rPr lang="en-US" sz="1800" b="1">
                <a:latin typeface="Calibri"/>
                <a:ea typeface="Calibri"/>
                <a:cs typeface="Calibri"/>
                <a:sym typeface="Calibri"/>
              </a:rPr>
              <a:t>Data Collection, Clean-up and Exploration:</a:t>
            </a:r>
            <a:endParaRPr sz="1800" b="1">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Use of multiple APIs for Unemployment Rates and Geographical Coordinates</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Combining data into DataFrames and CSV files</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Clean-up included filling in missing data, renaming/ordering columns, converting data types, etc.</a:t>
            </a:r>
            <a:endParaRPr sz="1800">
              <a:latin typeface="Calibri"/>
              <a:ea typeface="Calibri"/>
              <a:cs typeface="Calibri"/>
              <a:sym typeface="Calibri"/>
            </a:endParaRPr>
          </a:p>
          <a:p>
            <a:pPr marL="457200" marR="0" lvl="0" indent="-342900" algn="l" rtl="0">
              <a:lnSpc>
                <a:spcPct val="100000"/>
              </a:lnSpc>
              <a:spcBef>
                <a:spcPts val="0"/>
              </a:spcBef>
              <a:spcAft>
                <a:spcPts val="0"/>
              </a:spcAft>
              <a:buSzPts val="1800"/>
              <a:buFont typeface="Calibri"/>
              <a:buChar char="●"/>
            </a:pPr>
            <a:r>
              <a:rPr lang="en-US" sz="1800">
                <a:latin typeface="Calibri"/>
                <a:ea typeface="Calibri"/>
                <a:cs typeface="Calibri"/>
                <a:sym typeface="Calibri"/>
              </a:rPr>
              <a:t>Use of additional resources to support the analysis </a:t>
            </a:r>
            <a:endParaRPr sz="18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None/>
            </a:pPr>
            <a:endParaRPr sz="1800">
              <a:latin typeface="Calibri"/>
              <a:ea typeface="Calibri"/>
              <a:cs typeface="Calibri"/>
              <a:sym typeface="Calibri"/>
            </a:endParaRPr>
          </a:p>
        </p:txBody>
      </p:sp>
      <p:sp>
        <p:nvSpPr>
          <p:cNvPr id="205" name="Google Shape;205;g18975d7f96a_1_2"/>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06" name="Google Shape;206;g18975d7f96a_1_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18975d7f96a_1_9"/>
          <p:cNvSpPr txBox="1">
            <a:spLocks noGrp="1"/>
          </p:cNvSpPr>
          <p:nvPr>
            <p:ph type="title"/>
          </p:nvPr>
        </p:nvSpPr>
        <p:spPr>
          <a:xfrm>
            <a:off x="1375275" y="186800"/>
            <a:ext cx="8112000" cy="1204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US" b="1"/>
              <a:t>Project Approach and Challenges</a:t>
            </a:r>
            <a:endParaRPr b="1" i="1"/>
          </a:p>
        </p:txBody>
      </p:sp>
      <p:sp>
        <p:nvSpPr>
          <p:cNvPr id="212" name="Google Shape;212;g18975d7f96a_1_9"/>
          <p:cNvSpPr txBox="1">
            <a:spLocks noGrp="1"/>
          </p:cNvSpPr>
          <p:nvPr>
            <p:ph type="body" idx="1"/>
          </p:nvPr>
        </p:nvSpPr>
        <p:spPr>
          <a:xfrm>
            <a:off x="1296125" y="1470450"/>
            <a:ext cx="7095300" cy="3917100"/>
          </a:xfrm>
          <a:prstGeom prst="rect">
            <a:avLst/>
          </a:prstGeom>
          <a:noFill/>
          <a:ln>
            <a:noFill/>
          </a:ln>
        </p:spPr>
        <p:txBody>
          <a:bodyPr spcFirstLastPara="1" wrap="square" lIns="91425" tIns="45700" rIns="91425" bIns="45700" anchor="t" anchorCtr="0">
            <a:normAutofit/>
          </a:bodyPr>
          <a:lstStyle/>
          <a:p>
            <a:pPr marL="0" marR="0" lvl="0" indent="0" algn="l" rtl="0">
              <a:lnSpc>
                <a:spcPct val="115000"/>
              </a:lnSpc>
              <a:spcBef>
                <a:spcPts val="0"/>
              </a:spcBef>
              <a:spcAft>
                <a:spcPts val="0"/>
              </a:spcAft>
              <a:buClr>
                <a:schemeClr val="dk1"/>
              </a:buClr>
              <a:buSzPts val="1800"/>
              <a:buNone/>
            </a:pPr>
            <a:endParaRPr sz="1800">
              <a:latin typeface="Calibri"/>
              <a:ea typeface="Calibri"/>
              <a:cs typeface="Calibri"/>
              <a:sym typeface="Calibri"/>
            </a:endParaRPr>
          </a:p>
          <a:p>
            <a:pPr marL="457200" marR="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Understanding the BLS data structure and finding the correct data to use for our thesis and analysis, taking into consideration the multiple ‘filter’ needed to get the date ‘series IDs’ required.</a:t>
            </a:r>
            <a:endParaRPr sz="1800">
              <a:latin typeface="Calibri"/>
              <a:ea typeface="Calibri"/>
              <a:cs typeface="Calibri"/>
              <a:sym typeface="Calibri"/>
            </a:endParaRPr>
          </a:p>
          <a:p>
            <a:pPr marL="457200" marR="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After gathering the data, the next challenge encountered included merging the multiple data points from the one API into a CSV file for the entire group. </a:t>
            </a:r>
            <a:endParaRPr sz="1800">
              <a:latin typeface="Calibri"/>
              <a:ea typeface="Calibri"/>
              <a:cs typeface="Calibri"/>
              <a:sym typeface="Calibri"/>
            </a:endParaRPr>
          </a:p>
          <a:p>
            <a:pPr marL="457200" lvl="0" indent="-342900" algn="l" rtl="0">
              <a:lnSpc>
                <a:spcPct val="115000"/>
              </a:lnSpc>
              <a:spcBef>
                <a:spcPts val="0"/>
              </a:spcBef>
              <a:spcAft>
                <a:spcPts val="0"/>
              </a:spcAft>
              <a:buSzPts val="1800"/>
              <a:buFont typeface="Calibri"/>
              <a:buChar char="●"/>
            </a:pPr>
            <a:r>
              <a:rPr lang="en-US" sz="1800">
                <a:latin typeface="Calibri"/>
                <a:ea typeface="Calibri"/>
                <a:cs typeface="Calibri"/>
                <a:sym typeface="Calibri"/>
              </a:rPr>
              <a:t>Once that data was analyzed, the last challenge was finding a cohesive narrative and supplemental data to meet the project goal.</a:t>
            </a:r>
            <a:endParaRPr sz="1800">
              <a:latin typeface="Calibri"/>
              <a:ea typeface="Calibri"/>
              <a:cs typeface="Calibri"/>
              <a:sym typeface="Calibri"/>
            </a:endParaRPr>
          </a:p>
        </p:txBody>
      </p:sp>
      <p:sp>
        <p:nvSpPr>
          <p:cNvPr id="213" name="Google Shape;213;g18975d7f96a_1_9"/>
          <p:cNvSpPr txBox="1">
            <a:spLocks noGrp="1"/>
          </p:cNvSpPr>
          <p:nvPr>
            <p:ph type="ftr" idx="11"/>
          </p:nvPr>
        </p:nvSpPr>
        <p:spPr>
          <a:xfrm>
            <a:off x="2463800" y="6356350"/>
            <a:ext cx="34797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14" name="Google Shape;214;g18975d7f96a_1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
          <p:cNvSpPr txBox="1">
            <a:spLocks noGrp="1"/>
          </p:cNvSpPr>
          <p:nvPr>
            <p:ph type="ctrTitle"/>
          </p:nvPr>
        </p:nvSpPr>
        <p:spPr>
          <a:xfrm>
            <a:off x="6224954" y="2148840"/>
            <a:ext cx="5650523" cy="1715531"/>
          </a:xfrm>
          <a:prstGeom prst="rect">
            <a:avLst/>
          </a:prstGeom>
          <a:noFill/>
          <a:ln>
            <a:noFill/>
          </a:ln>
        </p:spPr>
        <p:txBody>
          <a:bodyPr spcFirstLastPara="1" wrap="square" lIns="91425" tIns="45700" rIns="91425" bIns="45700" anchor="b" anchorCtr="0">
            <a:noAutofit/>
          </a:bodyPr>
          <a:lstStyle/>
          <a:p>
            <a:pPr marL="0" lvl="0" indent="0" algn="l" rtl="0">
              <a:lnSpc>
                <a:spcPct val="150000"/>
              </a:lnSpc>
              <a:spcBef>
                <a:spcPts val="1000"/>
              </a:spcBef>
              <a:spcAft>
                <a:spcPts val="0"/>
              </a:spcAft>
              <a:buNone/>
            </a:pPr>
            <a:r>
              <a:rPr lang="en-US" sz="2800" b="1"/>
              <a:t>Results of the Analysis</a:t>
            </a:r>
            <a:endParaRPr sz="28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26" name="Google Shape;2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27" name="Google Shape;227;p5" descr="Chart, line chart&#10;&#10;Description automatically generated"/>
          <p:cNvPicPr preferRelativeResize="0"/>
          <p:nvPr/>
        </p:nvPicPr>
        <p:blipFill rotWithShape="1">
          <a:blip r:embed="rId3">
            <a:alphaModFix/>
          </a:blip>
          <a:srcRect/>
          <a:stretch/>
        </p:blipFill>
        <p:spPr>
          <a:xfrm>
            <a:off x="152400" y="779890"/>
            <a:ext cx="7772400" cy="4702845"/>
          </a:xfrm>
          <a:prstGeom prst="rect">
            <a:avLst/>
          </a:prstGeom>
          <a:noFill/>
          <a:ln>
            <a:noFill/>
          </a:ln>
        </p:spPr>
      </p:pic>
      <p:sp>
        <p:nvSpPr>
          <p:cNvPr id="228" name="Google Shape;228;p5"/>
          <p:cNvSpPr txBox="1"/>
          <p:nvPr/>
        </p:nvSpPr>
        <p:spPr>
          <a:xfrm>
            <a:off x="7789150" y="886800"/>
            <a:ext cx="4114800" cy="41928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endParaRPr sz="1800">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 unemployment was at a low of 3.5% in February 2020 before a sharp increase to 14.7% in April 2020.</a:t>
            </a:r>
            <a:endParaRPr sz="1800">
              <a:solidFill>
                <a:schemeClr val="dk1"/>
              </a:solidFill>
              <a:latin typeface="Arial"/>
              <a:ea typeface="Arial"/>
              <a:cs typeface="Arial"/>
              <a:sym typeface="Arial"/>
            </a:endParaRPr>
          </a:p>
          <a:p>
            <a:pPr marL="457200" marR="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There is consensus that the Covid19 pandemic had significant impact on the labor market leading to widespread job losses. </a:t>
            </a:r>
            <a:endParaRPr sz="1800"/>
          </a:p>
          <a:p>
            <a:pPr marL="457200" marR="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Throughout 2020, unemployment steadily declined from its peak to 6.7% in December 2020 and is back to</a:t>
            </a:r>
            <a:r>
              <a:rPr lang="en-US" sz="1800"/>
              <a:t> </a:t>
            </a:r>
            <a:r>
              <a:rPr lang="en-US" sz="1800">
                <a:solidFill>
                  <a:schemeClr val="dk1"/>
                </a:solidFill>
                <a:latin typeface="Arial"/>
                <a:ea typeface="Arial"/>
                <a:cs typeface="Arial"/>
                <a:sym typeface="Arial"/>
              </a:rPr>
              <a:t>3.5% in December 2022</a:t>
            </a:r>
            <a:endParaRPr sz="1800">
              <a:solidFill>
                <a:schemeClr val="dk1"/>
              </a:solidFill>
              <a:latin typeface="Arial"/>
              <a:ea typeface="Arial"/>
              <a:cs typeface="Arial"/>
              <a:sym typeface="Arial"/>
            </a:endParaRPr>
          </a:p>
        </p:txBody>
      </p:sp>
      <p:sp>
        <p:nvSpPr>
          <p:cNvPr id="229" name="Google Shape;229;p5"/>
          <p:cNvSpPr txBox="1"/>
          <p:nvPr/>
        </p:nvSpPr>
        <p:spPr>
          <a:xfrm>
            <a:off x="543351" y="5870725"/>
            <a:ext cx="11266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Seasonally adjusted is a modified version on unadjusted that eliminates the effects of predictable seasonal changes - like weather, holidays, school schedules - and provides a clearer picture of underlying trends. In general, seasonally adjusted unemployment rates are considered a more accurate representation of the labor market</a:t>
            </a:r>
            <a:endParaRPr sz="1000"/>
          </a:p>
        </p:txBody>
      </p:sp>
      <p:sp>
        <p:nvSpPr>
          <p:cNvPr id="230" name="Google Shape;230;p5"/>
          <p:cNvSpPr txBox="1">
            <a:spLocks noGrp="1"/>
          </p:cNvSpPr>
          <p:nvPr>
            <p:ph type="title"/>
          </p:nvPr>
        </p:nvSpPr>
        <p:spPr>
          <a:xfrm>
            <a:off x="838200" y="291598"/>
            <a:ext cx="10515600" cy="5360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U.S. National Unemployment Rate (2018 – 2022)</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37" name="Google Shape;2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38" name="Google Shape;238;p6"/>
          <p:cNvSpPr txBox="1"/>
          <p:nvPr/>
        </p:nvSpPr>
        <p:spPr>
          <a:xfrm>
            <a:off x="8121900" y="903212"/>
            <a:ext cx="3720600" cy="535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800"/>
              <a:buChar char="●"/>
            </a:pPr>
            <a:r>
              <a:rPr lang="en-US" sz="1800">
                <a:solidFill>
                  <a:schemeClr val="dk1"/>
                </a:solidFill>
                <a:latin typeface="Arial"/>
                <a:ea typeface="Arial"/>
                <a:cs typeface="Arial"/>
                <a:sym typeface="Arial"/>
              </a:rPr>
              <a:t>Part-Time workers were </a:t>
            </a:r>
            <a:r>
              <a:rPr lang="en-US" sz="1800">
                <a:solidFill>
                  <a:schemeClr val="dk1"/>
                </a:solidFill>
              </a:rPr>
              <a:t>disproportionately</a:t>
            </a:r>
            <a:r>
              <a:rPr lang="en-US" sz="1800">
                <a:solidFill>
                  <a:schemeClr val="dk1"/>
                </a:solidFill>
                <a:latin typeface="Arial"/>
                <a:ea typeface="Arial"/>
                <a:cs typeface="Arial"/>
                <a:sym typeface="Arial"/>
              </a:rPr>
              <a:t> impacted by the Covid19 shutdowns</a:t>
            </a:r>
            <a:endParaRPr sz="18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At the peak, the Part-Time workers unemployment rate was 24.3% compared to Full-Time workers at 12.9% and the national rate of 14.7%</a:t>
            </a:r>
            <a:endParaRPr sz="1800"/>
          </a:p>
          <a:p>
            <a:pPr marL="457200" marR="0" lvl="0" indent="-342900" algn="l" rtl="0">
              <a:spcBef>
                <a:spcPts val="0"/>
              </a:spcBef>
              <a:spcAft>
                <a:spcPts val="0"/>
              </a:spcAft>
              <a:buClr>
                <a:schemeClr val="dk1"/>
              </a:buClr>
              <a:buSzPts val="1800"/>
              <a:buFont typeface="Arial"/>
              <a:buChar char="●"/>
            </a:pPr>
            <a:r>
              <a:rPr lang="en-US" sz="1800" b="0" i="0">
                <a:solidFill>
                  <a:schemeClr val="dk1"/>
                </a:solidFill>
                <a:latin typeface="Arial"/>
                <a:ea typeface="Arial"/>
                <a:cs typeface="Arial"/>
                <a:sym typeface="Arial"/>
              </a:rPr>
              <a:t>Part-time workers are often concentrated in industries that were heavily impacted by the shutdowns, such as retail, hospitality, and leisure.</a:t>
            </a:r>
            <a:endParaRPr sz="1800">
              <a:solidFill>
                <a:schemeClr val="dk1"/>
              </a:solidFill>
              <a:latin typeface="Arial"/>
              <a:ea typeface="Arial"/>
              <a:cs typeface="Arial"/>
              <a:sym typeface="Arial"/>
            </a:endParaRPr>
          </a:p>
          <a:p>
            <a:pPr marL="457200" marR="0" lvl="0" indent="-342900" algn="l" rtl="0">
              <a:spcBef>
                <a:spcPts val="0"/>
              </a:spcBef>
              <a:spcAft>
                <a:spcPts val="0"/>
              </a:spcAft>
              <a:buClr>
                <a:schemeClr val="dk1"/>
              </a:buClr>
              <a:buSzPts val="1800"/>
              <a:buFont typeface="Arial"/>
              <a:buChar char="●"/>
            </a:pPr>
            <a:r>
              <a:rPr lang="en-US" sz="1800" b="0" i="0">
                <a:solidFill>
                  <a:schemeClr val="dk1"/>
                </a:solidFill>
                <a:latin typeface="Arial"/>
                <a:ea typeface="Arial"/>
                <a:cs typeface="Arial"/>
                <a:sym typeface="Arial"/>
              </a:rPr>
              <a:t>Part-time workers are less likely to have the option to work from home, as many part-time jobs are in industries that require in-person work.</a:t>
            </a:r>
            <a:endParaRPr sz="1800">
              <a:solidFill>
                <a:schemeClr val="dk1"/>
              </a:solidFill>
              <a:latin typeface="Arial"/>
              <a:ea typeface="Arial"/>
              <a:cs typeface="Arial"/>
              <a:sym typeface="Arial"/>
            </a:endParaRPr>
          </a:p>
        </p:txBody>
      </p:sp>
      <p:pic>
        <p:nvPicPr>
          <p:cNvPr id="239" name="Google Shape;239;p6" descr="Chart, line chart&#10;&#10;Description automatically generated"/>
          <p:cNvPicPr preferRelativeResize="0"/>
          <p:nvPr/>
        </p:nvPicPr>
        <p:blipFill rotWithShape="1">
          <a:blip r:embed="rId3">
            <a:alphaModFix/>
          </a:blip>
          <a:srcRect/>
          <a:stretch/>
        </p:blipFill>
        <p:spPr>
          <a:xfrm>
            <a:off x="235227" y="1216101"/>
            <a:ext cx="7772400" cy="4425798"/>
          </a:xfrm>
          <a:prstGeom prst="rect">
            <a:avLst/>
          </a:prstGeom>
          <a:noFill/>
          <a:ln>
            <a:noFill/>
          </a:ln>
        </p:spPr>
      </p:pic>
      <p:sp>
        <p:nvSpPr>
          <p:cNvPr id="240" name="Google Shape;240;p6"/>
          <p:cNvSpPr txBox="1">
            <a:spLocks noGrp="1"/>
          </p:cNvSpPr>
          <p:nvPr>
            <p:ph type="title"/>
          </p:nvPr>
        </p:nvSpPr>
        <p:spPr>
          <a:xfrm>
            <a:off x="838200" y="291598"/>
            <a:ext cx="10515600" cy="53602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Unemployment Rate: Part-Time and Full-Time Workers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7"/>
          <p:cNvSpPr txBox="1">
            <a:spLocks noGrp="1"/>
          </p:cNvSpPr>
          <p:nvPr>
            <p:ph type="title"/>
          </p:nvPr>
        </p:nvSpPr>
        <p:spPr>
          <a:xfrm>
            <a:off x="1885156" y="383597"/>
            <a:ext cx="8421688" cy="68483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200"/>
              <a:buFont typeface="Arial"/>
              <a:buNone/>
            </a:pPr>
            <a:r>
              <a:rPr lang="en-US" b="1"/>
              <a:t>Covid-19 And Unemployment</a:t>
            </a:r>
            <a:endParaRPr b="1"/>
          </a:p>
        </p:txBody>
      </p:sp>
      <p:sp>
        <p:nvSpPr>
          <p:cNvPr id="246" name="Google Shape;2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U.S. Unemployment</a:t>
            </a:r>
            <a:endParaRPr/>
          </a:p>
        </p:txBody>
      </p:sp>
      <p:sp>
        <p:nvSpPr>
          <p:cNvPr id="247" name="Google Shape;2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248" name="Google Shape;248;p7" descr="Chart, line chart&#10;&#10;Description automatically generated"/>
          <p:cNvPicPr preferRelativeResize="0"/>
          <p:nvPr/>
        </p:nvPicPr>
        <p:blipFill rotWithShape="1">
          <a:blip r:embed="rId3">
            <a:alphaModFix/>
          </a:blip>
          <a:srcRect/>
          <a:stretch/>
        </p:blipFill>
        <p:spPr>
          <a:xfrm>
            <a:off x="1563385" y="1163773"/>
            <a:ext cx="4532615" cy="2968939"/>
          </a:xfrm>
          <a:prstGeom prst="rect">
            <a:avLst/>
          </a:prstGeom>
          <a:noFill/>
          <a:ln>
            <a:noFill/>
          </a:ln>
        </p:spPr>
      </p:pic>
      <p:pic>
        <p:nvPicPr>
          <p:cNvPr id="249" name="Google Shape;249;p7" descr="Chart, scatter chart&#10;&#10;Description automatically generated"/>
          <p:cNvPicPr preferRelativeResize="0"/>
          <p:nvPr/>
        </p:nvPicPr>
        <p:blipFill rotWithShape="1">
          <a:blip r:embed="rId4">
            <a:alphaModFix/>
          </a:blip>
          <a:srcRect/>
          <a:stretch/>
        </p:blipFill>
        <p:spPr>
          <a:xfrm>
            <a:off x="6428838" y="1175940"/>
            <a:ext cx="4363524" cy="3084166"/>
          </a:xfrm>
          <a:prstGeom prst="rect">
            <a:avLst/>
          </a:prstGeom>
          <a:noFill/>
          <a:ln>
            <a:noFill/>
          </a:ln>
        </p:spPr>
      </p:pic>
      <p:sp>
        <p:nvSpPr>
          <p:cNvPr id="250" name="Google Shape;250;p7"/>
          <p:cNvSpPr txBox="1"/>
          <p:nvPr/>
        </p:nvSpPr>
        <p:spPr>
          <a:xfrm>
            <a:off x="212099" y="4228050"/>
            <a:ext cx="11979900" cy="2308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a:solidFill>
                  <a:schemeClr val="dk1"/>
                </a:solidFill>
              </a:rPr>
              <a:t>Based on the Pearson’s Correlation, Unemployment Rates and Covid19 Case count have a correlation coefficient of 0.04 which means there is no correlation, or it is very weak. However, according to an online article published by the Bureau of Labor Statistics on June 2021, "...[a] decade-long economic expansion ended early in 2020, as the coronavirus disease 2019 (COVID-19) pandemic and efforts to contain it led businesses to suspend operations or close, resulting in a record number of temporary layoffs. The pandemic also prevented many people from looking for work."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US" sz="1600">
                <a:solidFill>
                  <a:schemeClr val="dk1"/>
                </a:solidFill>
              </a:rPr>
              <a:t>Therefore, simply comparing the number of Covid19 cases by itself to the Unemployment Rate is not enough to show correlation. </a:t>
            </a:r>
            <a:r>
              <a:rPr lang="en-US" sz="1600" b="0">
                <a:solidFill>
                  <a:schemeClr val="dk1"/>
                </a:solidFill>
                <a:latin typeface="Arial"/>
                <a:ea typeface="Arial"/>
                <a:cs typeface="Arial"/>
                <a:sym typeface="Arial"/>
              </a:rPr>
              <a:t>We must also look at other factors such as industry, state, number of remote workers, etc. to </a:t>
            </a:r>
            <a:r>
              <a:rPr lang="en-US" sz="1600">
                <a:solidFill>
                  <a:schemeClr val="dk1"/>
                </a:solidFill>
              </a:rPr>
              <a:t>understand the </a:t>
            </a:r>
            <a:r>
              <a:rPr lang="en-US" sz="1600" b="0">
                <a:solidFill>
                  <a:schemeClr val="dk1"/>
                </a:solidFill>
                <a:latin typeface="Arial"/>
                <a:ea typeface="Arial"/>
                <a:cs typeface="Arial"/>
                <a:sym typeface="Arial"/>
              </a:rPr>
              <a:t>causes of unemployment.</a:t>
            </a:r>
            <a:endParaRPr sz="1600"/>
          </a:p>
        </p:txBody>
      </p:sp>
    </p:spTree>
  </p:cSld>
  <p:clrMapOvr>
    <a:masterClrMapping/>
  </p:clrMapOvr>
</p:sld>
</file>

<file path=ppt/theme/theme1.xml><?xml version="1.0" encoding="utf-8"?>
<a:theme xmlns:a="http://schemas.openxmlformats.org/drawingml/2006/main"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2873</Words>
  <Application>Microsoft Macintosh PowerPoint</Application>
  <PresentationFormat>Widescreen</PresentationFormat>
  <Paragraphs>208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Georgia</vt:lpstr>
      <vt:lpstr>Roboto</vt:lpstr>
      <vt:lpstr>Calibri</vt:lpstr>
      <vt:lpstr>Office Theme</vt:lpstr>
      <vt:lpstr>U.S. Unemployment Rate (2018 - 2022)</vt:lpstr>
      <vt:lpstr>Agenda</vt:lpstr>
      <vt:lpstr>Executive Summary</vt:lpstr>
      <vt:lpstr>All About the Data Collection - Clean Up - Exploration</vt:lpstr>
      <vt:lpstr>Project Approach and Challenges</vt:lpstr>
      <vt:lpstr>Results of the Analysis</vt:lpstr>
      <vt:lpstr>U.S. National Unemployment Rate (2018 – 2022)</vt:lpstr>
      <vt:lpstr>Unemployment Rate: Part-Time and Full-Time Workers</vt:lpstr>
      <vt:lpstr>Covid-19 And Unemployment</vt:lpstr>
      <vt:lpstr>Unemployment Rate By State</vt:lpstr>
      <vt:lpstr>Pre-Pandemic Unemployment Rate Across The U.S. States (2018 - 2020)</vt:lpstr>
      <vt:lpstr>Post-Pandemic Unemployment Across The U.S. States (2020 - 2022)</vt:lpstr>
      <vt:lpstr>Unemployment Across The U.S. States: Outliers</vt:lpstr>
      <vt:lpstr>Unemployment Across The U.S. States: Outliers</vt:lpstr>
      <vt:lpstr>Unemployment Impact For Some Particular Industries</vt:lpstr>
      <vt:lpstr>Unemployment &amp; Lay-Offs Vs Us And World Industry</vt:lpstr>
      <vt:lpstr>Unemployment &amp; Lay-Offs Vs Us And World Industry</vt:lpstr>
      <vt:lpstr>The Consumer Price Index (CPI) and Unemployment</vt:lpstr>
      <vt:lpstr>DOING NOTHING IS VERY HARD TO DO… YOU NEVER KNOW WHEN YOU’RE FINISHED.</vt:lpstr>
      <vt:lpstr>Conclusion and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Unemployment Rate (2018 - 2022)</dc:title>
  <cp:lastModifiedBy>Angela Narag</cp:lastModifiedBy>
  <cp:revision>1</cp:revision>
  <dcterms:created xsi:type="dcterms:W3CDTF">2021-05-30T14:07:31Z</dcterms:created>
  <dcterms:modified xsi:type="dcterms:W3CDTF">2023-02-15T21:00:37Z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